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53" r:id="rId40"/>
    <p:sldId id="435" r:id="rId41"/>
    <p:sldId id="436" r:id="rId42"/>
    <p:sldId id="438" r:id="rId43"/>
    <p:sldId id="468" r:id="rId44"/>
    <p:sldId id="448" r:id="rId45"/>
    <p:sldId id="455" r:id="rId46"/>
    <p:sldId id="469" r:id="rId47"/>
    <p:sldId id="470" r:id="rId48"/>
    <p:sldId id="437" r:id="rId49"/>
    <p:sldId id="449" r:id="rId50"/>
    <p:sldId id="456" r:id="rId51"/>
    <p:sldId id="439" r:id="rId52"/>
    <p:sldId id="440" r:id="rId53"/>
    <p:sldId id="450" r:id="rId54"/>
    <p:sldId id="457" r:id="rId55"/>
    <p:sldId id="454" r:id="rId56"/>
    <p:sldId id="441" r:id="rId57"/>
    <p:sldId id="451" r:id="rId58"/>
    <p:sldId id="458" r:id="rId59"/>
    <p:sldId id="452" r:id="rId60"/>
    <p:sldId id="333" r:id="rId61"/>
    <p:sldId id="463" r:id="rId62"/>
    <p:sldId id="459" r:id="rId63"/>
    <p:sldId id="460" r:id="rId64"/>
    <p:sldId id="461" r:id="rId65"/>
    <p:sldId id="368" r:id="rId66"/>
    <p:sldId id="371" r:id="rId67"/>
    <p:sldId id="369" r:id="rId68"/>
    <p:sldId id="370" r:id="rId69"/>
    <p:sldId id="375" r:id="rId70"/>
    <p:sldId id="376" r:id="rId71"/>
    <p:sldId id="377" r:id="rId72"/>
    <p:sldId id="378" r:id="rId73"/>
    <p:sldId id="379" r:id="rId74"/>
    <p:sldId id="385" r:id="rId75"/>
    <p:sldId id="387" r:id="rId77"/>
    <p:sldId id="386" r:id="rId78"/>
    <p:sldId id="388" r:id="rId79"/>
    <p:sldId id="380" r:id="rId80"/>
    <p:sldId id="381" r:id="rId81"/>
    <p:sldId id="382" r:id="rId82"/>
    <p:sldId id="383" r:id="rId83"/>
    <p:sldId id="462" r:id="rId84"/>
    <p:sldId id="384" r:id="rId85"/>
    <p:sldId id="372" r:id="rId86"/>
    <p:sldId id="373" r:id="rId87"/>
    <p:sldId id="374" r:id="rId88"/>
    <p:sldId id="389" r:id="rId89"/>
    <p:sldId id="334" r:id="rId90"/>
    <p:sldId id="464" r:id="rId91"/>
    <p:sldId id="465" r:id="rId92"/>
    <p:sldId id="467" r:id="rId93"/>
    <p:sldId id="390" r:id="rId94"/>
    <p:sldId id="392" r:id="rId95"/>
    <p:sldId id="398" r:id="rId96"/>
    <p:sldId id="391" r:id="rId97"/>
    <p:sldId id="393" r:id="rId98"/>
    <p:sldId id="405" r:id="rId99"/>
    <p:sldId id="394" r:id="rId100"/>
    <p:sldId id="466" r:id="rId101"/>
    <p:sldId id="406" r:id="rId102"/>
    <p:sldId id="395" r:id="rId103"/>
    <p:sldId id="407" r:id="rId104"/>
    <p:sldId id="401" r:id="rId105"/>
    <p:sldId id="402" r:id="rId106"/>
    <p:sldId id="403" r:id="rId107"/>
    <p:sldId id="399" r:id="rId108"/>
    <p:sldId id="396" r:id="rId109"/>
    <p:sldId id="400" r:id="rId110"/>
    <p:sldId id="397" r:id="rId111"/>
    <p:sldId id="344" r:id="rId112"/>
    <p:sldId id="345" r:id="rId113"/>
    <p:sldId id="346" r:id="rId114"/>
    <p:sldId id="347" r:id="rId115"/>
    <p:sldId id="348" r:id="rId116"/>
    <p:sldId id="415" r:id="rId117"/>
    <p:sldId id="408" r:id="rId118"/>
    <p:sldId id="409" r:id="rId119"/>
    <p:sldId id="411" r:id="rId120"/>
    <p:sldId id="412" r:id="rId121"/>
    <p:sldId id="413" r:id="rId122"/>
    <p:sldId id="414" r:id="rId123"/>
    <p:sldId id="418" r:id="rId124"/>
    <p:sldId id="423" r:id="rId125"/>
    <p:sldId id="335" r:id="rId126"/>
    <p:sldId id="416" r:id="rId127"/>
    <p:sldId id="419" r:id="rId128"/>
    <p:sldId id="417" r:id="rId129"/>
    <p:sldId id="444" r:id="rId130"/>
    <p:sldId id="445" r:id="rId131"/>
    <p:sldId id="446" r:id="rId132"/>
    <p:sldId id="447" r:id="rId133"/>
    <p:sldId id="442" r:id="rId134"/>
    <p:sldId id="336" r:id="rId135"/>
    <p:sldId id="420" r:id="rId136"/>
    <p:sldId id="421" r:id="rId137"/>
    <p:sldId id="422" r:id="rId138"/>
    <p:sldId id="359" r:id="rId139"/>
    <p:sldId id="328" r:id="rId140"/>
    <p:sldId id="258" r:id="rId141"/>
    <p:sldId id="340"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8" Type="http://schemas.openxmlformats.org/officeDocument/2006/relationships/customXml" Target="../customXml/item3.xml"/><Relationship Id="rId147" Type="http://schemas.openxmlformats.org/officeDocument/2006/relationships/customXml" Target="../customXml/item2.xml"/><Relationship Id="rId146" Type="http://schemas.openxmlformats.org/officeDocument/2006/relationships/customXml" Target="../customXml/item1.xml"/><Relationship Id="rId145" Type="http://schemas.openxmlformats.org/officeDocument/2006/relationships/tableStyles" Target="tableStyles.xml"/><Relationship Id="rId144" Type="http://schemas.openxmlformats.org/officeDocument/2006/relationships/viewProps" Target="viewProps.xml"/><Relationship Id="rId143" Type="http://schemas.openxmlformats.org/officeDocument/2006/relationships/presProps" Target="presProps.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37.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2.png"/><Relationship Id="rId1" Type="http://schemas.openxmlformats.org/officeDocument/2006/relationships/hyperlink" Target="https://www.programiz.com/python-programming/function" TargetMode="Externa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programiz.com/python-programming/modu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255385"/>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7475" y="68580"/>
            <a:ext cx="8288655" cy="4836160"/>
          </a:xfrm>
          <a:prstGeom prst="rect">
            <a:avLst/>
          </a:prstGeom>
        </p:spPr>
        <p:txBody>
          <a:bodyPr wrap="square">
            <a:spAutoFit/>
          </a:bodyPr>
          <a:p>
            <a:pPr marL="0" indent="0">
              <a:spcBef>
                <a:spcPts val="1600"/>
              </a:spcBef>
              <a:spcAft>
                <a:spcPts val="400"/>
              </a:spcAft>
            </a:pPr>
            <a:r>
              <a:rPr sz="4000" b="0" i="0">
                <a:solidFill>
                  <a:srgbClr val="46464A"/>
                </a:solidFill>
                <a:latin typeface="Arial" panose="020B0604020202020204" pitchFamily="34" charset="0"/>
                <a:ea typeface="Poppins"/>
                <a:cs typeface="Arial" panose="020B0604020202020204" pitchFamily="34" charset="0"/>
              </a:rPr>
              <a:t>Importing Modules and Packages</a:t>
            </a:r>
            <a:endParaRPr sz="40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Module: You can import a module using the </a:t>
            </a:r>
            <a:r>
              <a:rPr sz="1900" b="0" i="0">
                <a:solidFill>
                  <a:srgbClr val="1B1B1F"/>
                </a:solidFill>
                <a:latin typeface="Arial" panose="020B0604020202020204" pitchFamily="34" charset="0"/>
                <a:ea typeface="ui-monospace"/>
                <a:cs typeface="Arial" panose="020B0604020202020204" pitchFamily="34" charset="0"/>
              </a:rPr>
              <a:t>import</a:t>
            </a:r>
            <a:r>
              <a:rPr sz="2100" b="0" i="0">
                <a:solidFill>
                  <a:srgbClr val="46464A"/>
                </a:solidFill>
                <a:latin typeface="Arial" panose="020B0604020202020204" pitchFamily="34" charset="0"/>
                <a:ea typeface="Inter"/>
                <a:cs typeface="Arial" panose="020B0604020202020204" pitchFamily="34" charset="0"/>
              </a:rPr>
              <a:t> statement. For example, to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 </a:t>
            </a:r>
            <a:r>
              <a:rPr sz="1900" b="0" i="0">
                <a:solidFill>
                  <a:srgbClr val="1B1B1F"/>
                </a:solidFill>
                <a:latin typeface="Arial" panose="020B0604020202020204" pitchFamily="34" charset="0"/>
                <a:ea typeface="ui-monospace"/>
                <a:cs typeface="Arial" panose="020B0604020202020204" pitchFamily="34" charset="0"/>
              </a:rPr>
              <a:t>module1.py</a:t>
            </a:r>
            <a:r>
              <a:rPr sz="2100" b="0" i="0">
                <a:solidFill>
                  <a:srgbClr val="46464A"/>
                </a:solidFill>
                <a:latin typeface="Arial" panose="020B0604020202020204" pitchFamily="34" charset="0"/>
                <a:ea typeface="Inter"/>
                <a:cs typeface="Arial" panose="020B0604020202020204" pitchFamily="34" charset="0"/>
              </a:rPr>
              <a:t> from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Package: You can import a package in a similar way. For example, to import the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package,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Specific Functions or Classes: You can also import specific functions or classes from a module. For example:</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lang="en-IN" sz="2100" b="0" i="0">
                <a:solidFill>
                  <a:srgbClr val="46464A"/>
                </a:solidFill>
                <a:latin typeface="Arial" panose="020B0604020202020204" pitchFamily="34" charset="0"/>
                <a:ea typeface="Inter"/>
                <a:cs typeface="Arial" panose="020B0604020202020204" pitchFamily="34" charset="0"/>
              </a:rPr>
              <a:t>import *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b="0" i="0">
                <a:solidFill>
                  <a:srgbClr val="D73A49"/>
                </a:solidFill>
                <a:latin typeface="Arial" panose="020B0604020202020204" pitchFamily="34" charset="0"/>
                <a:ea typeface="ui-monospace"/>
                <a:cs typeface="Arial" panose="020B0604020202020204" pitchFamily="34" charset="0"/>
              </a:rPr>
              <a:t>from</a:t>
            </a:r>
            <a:r>
              <a:rPr lang="en-IN" sz="1600" b="0" i="0">
                <a:solidFill>
                  <a:srgbClr val="D73A49"/>
                </a:solidFill>
                <a:latin typeface="Arial" panose="020B0604020202020204" pitchFamily="34" charset="0"/>
                <a:ea typeface="ui-monospace"/>
                <a:cs typeface="Arial" panose="020B0604020202020204" pitchFamily="34" charset="0"/>
              </a:rPr>
              <a:t> maths </a:t>
            </a:r>
            <a:r>
              <a:rPr sz="1600" b="0" i="0">
                <a:solidFill>
                  <a:srgbClr val="D73A49"/>
                </a:solidFill>
                <a:latin typeface="Arial" panose="020B0604020202020204" pitchFamily="34" charset="0"/>
                <a:ea typeface="ui-monospace"/>
                <a:cs typeface="Arial" panose="020B0604020202020204" pitchFamily="34" charset="0"/>
              </a:rPr>
              <a:t>import</a:t>
            </a:r>
            <a:r>
              <a:rPr lang="en-IN" sz="1600" b="0" i="0">
                <a:solidFill>
                  <a:srgbClr val="D73A49"/>
                </a:solidFill>
                <a:latin typeface="Arial" panose="020B0604020202020204" pitchFamily="34" charset="0"/>
                <a:ea typeface="ui-monospace"/>
                <a:cs typeface="Arial" panose="020B0604020202020204" pitchFamily="34" charset="0"/>
              </a:rPr>
              <a:t> trigo </a:t>
            </a:r>
            <a:endParaRPr lang="en-IN" sz="1600" b="0" i="0">
              <a:solidFill>
                <a:srgbClr val="D73A49"/>
              </a:solidFill>
              <a:latin typeface="Arial" panose="020B0604020202020204" pitchFamily="34" charset="0"/>
              <a:ea typeface="ui-monospace"/>
              <a:cs typeface="Arial" panose="020B0604020202020204" pitchFamily="34" charset="0"/>
            </a:endParaRPr>
          </a:p>
        </p:txBody>
      </p:sp>
      <p:sp>
        <p:nvSpPr>
          <p:cNvPr id="3" name="Text Box 2"/>
          <p:cNvSpPr txBox="1"/>
          <p:nvPr/>
        </p:nvSpPr>
        <p:spPr>
          <a:xfrm>
            <a:off x="0" y="5733415"/>
            <a:ext cx="3723005"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0" y="601408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154670" y="229870"/>
            <a:ext cx="4037330" cy="5621020"/>
          </a:xfrm>
          <a:prstGeom prst="rect">
            <a:avLst/>
          </a:prstGeom>
        </p:spPr>
        <p:txBody>
          <a:bodyPr wrap="square">
            <a:spAutoFit/>
          </a:bodyPr>
          <a:p>
            <a:pPr marL="0" indent="0">
              <a:spcBef>
                <a:spcPts val="1600"/>
              </a:spcBef>
              <a:spcAft>
                <a:spcPts val="400"/>
              </a:spcAft>
            </a:pPr>
            <a:r>
              <a:rPr sz="3600" b="0" i="0">
                <a:solidFill>
                  <a:srgbClr val="46464A"/>
                </a:solidFill>
                <a:latin typeface="Poppins"/>
                <a:ea typeface="Poppins"/>
              </a:rPr>
              <a:t>Key Differences</a:t>
            </a:r>
            <a:endParaRPr sz="36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447665" cy="6400800"/>
          </a:xfrm>
          <a:prstGeom prst="rect">
            <a:avLst/>
          </a:prstGeom>
          <a:noFill/>
        </p:spPr>
        <p:txBody>
          <a:bodyPr wrap="square" rtlCol="0" anchor="t">
            <a:spAutoFit/>
          </a:bodyPr>
          <a:p>
            <a:r>
              <a:rPr lang="en-US" altLang="en-US" sz="1400" b="1">
                <a:solidFill>
                  <a:srgbClr val="FF0000"/>
                </a:solidFill>
              </a:rPr>
              <a:t># Custom exception</a:t>
            </a:r>
            <a:endParaRPr lang="en-US" altLang="en-US" sz="1400" b="1">
              <a:solidFill>
                <a:srgbClr val="FF0000"/>
              </a:solidFill>
            </a:endParaRPr>
          </a:p>
          <a:p>
            <a:r>
              <a:rPr lang="en-US" altLang="en-US" sz="1200"/>
              <a:t>class NegativeExceptionError(Exception):</a:t>
            </a:r>
            <a:endParaRPr lang="en-US" altLang="en-US" sz="1200"/>
          </a:p>
          <a:p>
            <a:r>
              <a:rPr lang="en-US" altLang="en-US" sz="1200"/>
              <a:t>    pass</a:t>
            </a:r>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245860"/>
          </a:xfrm>
          <a:prstGeom prst="rect">
            <a:avLst/>
          </a:prstGeom>
          <a:noFill/>
        </p:spPr>
        <p:txBody>
          <a:bodyPr wrap="square" rtlCol="0" anchor="t">
            <a:spAutoFit/>
          </a:bodyPr>
          <a:p>
            <a:r>
              <a:rPr sz="1600">
                <a:sym typeface="+mn-ea"/>
              </a:rPr>
              <a:t>The pass statement is a placeholder that does nothing. </a:t>
            </a:r>
            <a:endParaRPr sz="1600">
              <a:sym typeface="+mn-ea"/>
            </a:endParaRPr>
          </a:p>
          <a:p>
            <a:endParaRPr sz="1600">
              <a:sym typeface="+mn-ea"/>
            </a:endParaRPr>
          </a:p>
          <a:p>
            <a:r>
              <a:rPr sz="1600">
                <a:sym typeface="+mn-ea"/>
              </a:rPr>
              <a:t>If you want your custom exception InsufficientFundsError to do more — such as display a custom error message — you can override the __init__ or __str__ method. Here's how you can do it:</a:t>
            </a:r>
            <a:endParaRPr sz="1600">
              <a:sym typeface="+mn-ea"/>
            </a:endParaRPr>
          </a:p>
          <a:p>
            <a:endParaRPr sz="1600"/>
          </a:p>
          <a:p>
            <a:pPr>
              <a:spcAft>
                <a:spcPct val="60000"/>
              </a:spcAft>
            </a:pPr>
            <a:r>
              <a:rPr sz="2200" b="1">
                <a:sym typeface="+mn-ea"/>
              </a:rPr>
              <a:t>✅ With Custom Error Message:</a:t>
            </a:r>
            <a:endParaRPr sz="2200" b="1"/>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custDataLst>
              <p:tags r:id="rId1"/>
            </p:custDataLst>
          </p:nvPr>
        </p:nvGraphicFramePr>
        <p:xfrm>
          <a:off x="774065" y="4081780"/>
          <a:ext cx="8435975" cy="1828800"/>
        </p:xfrm>
        <a:graphic>
          <a:graphicData uri="http://schemas.openxmlformats.org/drawingml/2006/table">
            <a:tbl>
              <a:tblPr/>
              <a:tblGrid>
                <a:gridCol w="2289810"/>
                <a:gridCol w="1920875"/>
                <a:gridCol w="422529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7653655" y="128905"/>
            <a:ext cx="4327525" cy="1485900"/>
          </a:xfrm>
          <a:prstGeom prst="rect">
            <a:avLst/>
          </a:prstGeom>
        </p:spPr>
        <p:txBody>
          <a:bodyPr wrap="square">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127635" y="-15875"/>
            <a:ext cx="7327265" cy="3444875"/>
          </a:xfrm>
          <a:prstGeom prst="rect">
            <a:avLst/>
          </a:prstGeom>
        </p:spPr>
        <p:txBody>
          <a:bodyPr wrap="square">
            <a:noAutofit/>
          </a:bodyPr>
          <a:p>
            <a:pPr>
              <a:spcAft>
                <a:spcPct val="60000"/>
              </a:spcAft>
            </a:pPr>
            <a:r>
              <a:rPr sz="2800" b="1">
                <a:latin typeface="Arial" panose="020B0604020202020204" pitchFamily="34" charset="0"/>
                <a:cs typeface="Arial" panose="020B0604020202020204" pitchFamily="34" charset="0"/>
              </a:rPr>
              <a:t>🧾 1. What is File Handling?</a:t>
            </a:r>
            <a:endParaRPr sz="2800"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File handling in Python is the process of performing operations such as opening, reading, writing, and closing files. It allows programs to store and retrieve data permanently.</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Use Case:</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Used in applications like log storage, report generation, configuration reading, and persistent data storage.</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Business Scenario:</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A retail application stores daily sales data in a .txt file. File handling is used to read the data at the end of the day and generate reports.</a:t>
            </a:r>
            <a:endParaRPr>
              <a:latin typeface="Arial" panose="020B0604020202020204" pitchFamily="34" charset="0"/>
              <a:cs typeface="Arial" panose="020B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30090" cy="6060440"/>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800">
                          <a:latin typeface="Arial" panose="020B0604020202020204" pitchFamily="34" charset="0"/>
                          <a:cs typeface="Arial" panose="020B0604020202020204" pitchFamily="34" charset="0"/>
                        </a:rPr>
                        <a:t>Method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Description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entire content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single 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list of 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.write(text)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string to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.writelines(list)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a list of strings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.close()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Closes the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.seek(pos)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Moves cursor to position 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.tell()</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current cursor position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7130415" y="4150995"/>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405"/>
            <a:ext cx="5549900" cy="6509385"/>
          </a:xfrm>
          <a:prstGeom prst="rect">
            <a:avLst/>
          </a:prstGeom>
        </p:spPr>
        <p:txBody>
          <a:bodyPr wrap="square">
            <a:spAutoFit/>
          </a:bodyPr>
          <a:p>
            <a:pPr>
              <a:spcAft>
                <a:spcPct val="60000"/>
              </a:spcAft>
            </a:pPr>
            <a:r>
              <a:rPr b="1"/>
              <a:t>📂 3. Opening Files in Python</a:t>
            </a:r>
            <a:endParaRPr b="1"/>
          </a:p>
          <a:p>
            <a:r>
              <a:rPr sz="1200"/>
              <a:t>Syntax:</a:t>
            </a:r>
            <a:endParaRPr sz="1200"/>
          </a:p>
          <a:p>
            <a:r>
              <a:rPr sz="1200"/>
              <a:t>file_object = open("filename", "mode")
</a:t>
            </a:r>
            <a:endParaRPr sz="1200"/>
          </a:p>
          <a:p>
            <a:r>
              <a:rPr sz="1200"/>
              <a:t>Example:</a:t>
            </a:r>
            <a:endParaRPr sz="1200"/>
          </a:p>
          <a:p>
            <a:r>
              <a:rPr sz="1200"/>
              <a:t>f = open("data.txt", "r")</a:t>
            </a:r>
            <a:endParaRPr sz="1200"/>
          </a:p>
          <a:p>
            <a:r>
              <a:rPr sz="1200"/>
              <a:t>Use Case:</a:t>
            </a:r>
            <a:endParaRPr sz="1200"/>
          </a:p>
          <a:p>
            <a:r>
              <a:rPr sz="1200"/>
              <a:t> Loading configuration files or reading logs.</a:t>
            </a:r>
            <a:endParaRPr sz="1200"/>
          </a:p>
          <a:p>
            <a:pPr>
              <a:spcAft>
                <a:spcPct val="60000"/>
              </a:spcAft>
            </a:pPr>
            <a:r>
              <a:rPr b="1"/>
              <a:t>📖 4. Reading Files in Python</a:t>
            </a:r>
            <a:endParaRPr b="1"/>
          </a:p>
          <a:p>
            <a:pPr>
              <a:spcAft>
                <a:spcPct val="60000"/>
              </a:spcAft>
            </a:pPr>
            <a:r>
              <a:rPr sz="1600" b="1"/>
              <a:t>📌 read() – Reads the entire content</a:t>
            </a:r>
            <a:endParaRPr sz="1600" b="1"/>
          </a:p>
          <a:p>
            <a:r>
              <a:rPr sz="1200"/>
              <a:t>f = open("data.txt", "r")
print(f.read())
f.close()
</a:t>
            </a:r>
            <a:endParaRPr sz="1200"/>
          </a:p>
          <a:p>
            <a:pPr>
              <a:spcAft>
                <a:spcPct val="60000"/>
              </a:spcAft>
            </a:pPr>
            <a:r>
              <a:rPr sz="1600" b="1"/>
              <a:t>📌 readline() – Reads one line at a time</a:t>
            </a:r>
            <a:endParaRPr sz="1600" b="1"/>
          </a:p>
          <a:p>
            <a:r>
              <a:rPr sz="1200"/>
              <a:t>f = open("data.txt", "r")
print(f.readline())
f.close()
</a:t>
            </a:r>
            <a:endParaRPr sz="1200"/>
          </a:p>
          <a:p>
            <a:pPr>
              <a:spcAft>
                <a:spcPct val="60000"/>
              </a:spcAft>
            </a:pPr>
            <a:r>
              <a:rPr sz="1600" b="1"/>
              <a:t>📌 readlines() – Reads all lines into a list</a:t>
            </a:r>
            <a:endParaRPr sz="1600" b="1"/>
          </a:p>
          <a:p>
            <a:r>
              <a:rPr sz="1200"/>
              <a:t>f = open("data.txt", "r")
lines = f.readlines()
print(lines)
f.close()
</a:t>
            </a:r>
            <a:endParaRPr sz="1200"/>
          </a:p>
          <a:p>
            <a:r>
              <a:rPr sz="1200" b="1"/>
              <a:t>Business Scenario:</a:t>
            </a:r>
            <a:endParaRPr sz="1200" b="1"/>
          </a:p>
          <a:p>
            <a:r>
              <a:rPr sz="1200"/>
              <a:t> A hospital system reads patient data line by line to avoid loading the entire file into memory at once.</a:t>
            </a:r>
            <a:endParaRPr sz="1200"/>
          </a:p>
        </p:txBody>
      </p:sp>
      <p:sp>
        <p:nvSpPr>
          <p:cNvPr id="3" name="Text Box 2"/>
          <p:cNvSpPr txBox="1"/>
          <p:nvPr/>
        </p:nvSpPr>
        <p:spPr>
          <a:xfrm>
            <a:off x="6567170" y="0"/>
            <a:ext cx="5080000" cy="6464935"/>
          </a:xfrm>
          <a:prstGeom prst="rect">
            <a:avLst/>
          </a:prstGeom>
        </p:spPr>
        <p:txBody>
          <a:bodyPr>
            <a:spAutoFit/>
          </a:bodyPr>
          <a:p>
            <a:pPr>
              <a:spcAft>
                <a:spcPct val="60000"/>
              </a:spcAft>
            </a:pPr>
            <a:r>
              <a:rPr b="1"/>
              <a:t>✍️ 5. Writing to Files in Python</a:t>
            </a:r>
            <a:endParaRPr b="1"/>
          </a:p>
          <a:p>
            <a:pPr>
              <a:spcAft>
                <a:spcPct val="60000"/>
              </a:spcAft>
            </a:pPr>
            <a:r>
              <a:rPr sz="1600" b="1"/>
              <a:t>📌 write() – Writes string to file</a:t>
            </a:r>
            <a:endParaRPr sz="1600" b="1"/>
          </a:p>
          <a:p>
            <a:r>
              <a:rPr sz="1200"/>
              <a:t>f = open("log.txt", "w")
f.write("Daily transaction report")
f.close()
</a:t>
            </a:r>
            <a:endParaRPr sz="1200"/>
          </a:p>
          <a:p>
            <a:pPr>
              <a:spcAft>
                <a:spcPct val="60000"/>
              </a:spcAft>
            </a:pPr>
            <a:r>
              <a:rPr sz="1600" b="1"/>
              <a:t>📌 writelines() – Writes list of strings</a:t>
            </a:r>
            <a:endParaRPr sz="1600" b="1"/>
          </a:p>
          <a:p>
            <a:r>
              <a:rPr sz="1200"/>
              <a:t>lines = ["First Line\n", "Second Line\n"]
f = open("log.txt", "w")
f.writelines(lines)
f.close()
</a:t>
            </a:r>
            <a:endParaRPr sz="1200"/>
          </a:p>
          <a:p>
            <a:r>
              <a:rPr sz="1200"/>
              <a:t>Business Use Case:</a:t>
            </a:r>
            <a:endParaRPr sz="1200"/>
          </a:p>
          <a:p>
            <a:r>
              <a:rPr sz="1200"/>
              <a:t> A banking application writes transaction history into log files after every operation.</a:t>
            </a:r>
            <a:endParaRPr sz="1200"/>
          </a:p>
          <a:p>
            <a:pPr>
              <a:spcAft>
                <a:spcPct val="60000"/>
              </a:spcAft>
            </a:pPr>
            <a:r>
              <a:rPr b="1"/>
              <a:t>🔐 6. Closing Files</a:t>
            </a:r>
            <a:endParaRPr b="1"/>
          </a:p>
          <a:p>
            <a:r>
              <a:rPr sz="1200"/>
              <a:t>Syntax:</a:t>
            </a:r>
            <a:endParaRPr sz="1200"/>
          </a:p>
          <a:p>
            <a:r>
              <a:rPr sz="1200"/>
              <a:t>file_object.close()
</a:t>
            </a:r>
            <a:endParaRPr sz="1200"/>
          </a:p>
          <a:p>
            <a:r>
              <a:rPr sz="1200"/>
              <a:t>Example:</a:t>
            </a:r>
            <a:endParaRPr sz="1200"/>
          </a:p>
          <a:p>
            <a:r>
              <a:rPr sz="1200"/>
              <a:t>f = open("data.txt", "r")
# operations
f.close()
</a:t>
            </a:r>
            <a:endParaRPr sz="1200"/>
          </a:p>
          <a:p>
            <a:r>
              <a:rPr sz="1200"/>
              <a:t>Note: Always close files to free up system resources.</a:t>
            </a:r>
            <a:endParaRPr sz="1200"/>
          </a:p>
          <a:p>
            <a:r>
              <a:rPr sz="1200"/>
              <a:t>Better Practice – Using with:</a:t>
            </a:r>
            <a:endParaRPr sz="1200"/>
          </a:p>
          <a:p>
            <a:r>
              <a:rPr sz="1200"/>
              <a:t>withopen("data.txt", "r") as f:
    content = f.read()
</a:t>
            </a:r>
            <a:endParaRPr sz="12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4246245"/>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endParaRPr lang="zh-CN" altLang="en-US"/>
          </a:p>
          <a:p>
            <a:r>
              <a:rPr lang="zh-CN" altLang="en-US"/>
              <a:t>📌</a:t>
            </a:r>
            <a:r>
              <a:rPr lang="en-US" altLang="en-US"/>
              <a:t> tell() – Returns the current file pointer position</a:t>
            </a:r>
            <a:endParaRPr lang="en-US" altLang="en-US"/>
          </a:p>
          <a:p>
            <a:r>
              <a:rPr lang="en-US" altLang="en-US"/>
              <a:t>f = open("data.txt", "r")</a:t>
            </a:r>
            <a:endParaRPr lang="en-US" altLang="en-US"/>
          </a:p>
          <a:p>
            <a:r>
              <a:rPr lang="en-US" altLang="en-US"/>
              <a:t>print(f.tell())</a:t>
            </a:r>
            <a:endParaRPr lang="en-US" altLang="en-US"/>
          </a:p>
          <a:p>
            <a:endParaRPr lang="zh-CN" altLang="en-US"/>
          </a:p>
          <a:p>
            <a:r>
              <a:rPr lang="zh-CN" altLang="en-US"/>
              <a:t>📌</a:t>
            </a:r>
            <a:r>
              <a:rPr lang="en-US" altLang="en-US"/>
              <a:t> seek() – Moves the pointer to a specific location</a:t>
            </a:r>
            <a:endParaRPr lang="en-US" altLang="en-US"/>
          </a:p>
          <a:p>
            <a:r>
              <a:rPr lang="en-US" altLang="en-US"/>
              <a:t>f.seek(0)</a:t>
            </a:r>
            <a:endParaRPr lang="en-US" altLang="en-US"/>
          </a:p>
          <a:p>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337175"/>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385953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try:
    f = open("data.txt", "r")
    content = f.read()
except FileNotFoundError:
    print("File not found.")
finally:
    f.close()
</a:t>
            </a:r>
            <a:endParaRPr sz="1600"/>
          </a:p>
          <a:p>
            <a:r>
              <a:rPr sz="1600" b="1"/>
              <a:t>Use Case:</a:t>
            </a:r>
            <a:endParaRPr sz="1600" b="1"/>
          </a:p>
          <a:p>
            <a:r>
              <a:rPr sz="1600"/>
              <a:t> Prevent app crash when file is missing, e.g., log file, config file, etc.</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0"/>
            <a:ext cx="5761990" cy="6266180"/>
          </a:xfrm>
          <a:prstGeom prst="rect">
            <a:avLst/>
          </a:prstGeom>
        </p:spPr>
        <p:txBody>
          <a:bodyPr wrap="square">
            <a:spAutoFit/>
          </a:bodyPr>
          <a:p>
            <a:pPr>
              <a:spcAft>
                <a:spcPct val="60000"/>
              </a:spcAft>
            </a:pPr>
            <a:r>
              <a:rPr sz="1600" b="1"/>
              <a:t>📝 1. Text Cleaning &amp; Formatting</a:t>
            </a:r>
            <a:endParaRPr sz="1600" b="1"/>
          </a:p>
          <a:p>
            <a:r>
              <a:rPr sz="1000"/>
              <a:t>Q: Given a messy user input like " HeLLo, WOrlD!!! ", clean and standardize it to "hello, world".</a:t>
            </a:r>
            <a:endParaRPr sz="1000"/>
          </a:p>
          <a:p>
            <a:r>
              <a:rPr sz="1000"/>
              <a:t>python</a:t>
            </a:r>
            <a:endParaRPr sz="1000"/>
          </a:p>
          <a:p>
            <a:r>
              <a:rPr sz="1000"/>
              <a:t>CopyEdit</a:t>
            </a:r>
            <a:endParaRPr sz="1000"/>
          </a:p>
          <a:p>
            <a:r>
              <a:rPr sz="1000"/>
              <a:t># Remove extra spaces and punctuation, convert to lowercase.
</a:t>
            </a:r>
            <a:endParaRPr sz="1000"/>
          </a:p>
          <a:p>
            <a:pPr>
              <a:spcAft>
                <a:spcPct val="60000"/>
              </a:spcAft>
            </a:pPr>
            <a:r>
              <a:rPr sz="1600" b="1"/>
              <a:t>📧 2. Email Validation</a:t>
            </a:r>
            <a:endParaRPr sz="1600" b="1"/>
          </a:p>
          <a:p>
            <a:r>
              <a:rPr sz="1000"/>
              <a:t>Q: Write a function that checks if a string is a valid email (contains '@' and '.' after '@').</a:t>
            </a:r>
            <a:endParaRPr sz="1000"/>
          </a:p>
          <a:p>
            <a:r>
              <a:rPr sz="1000"/>
              <a:t>python</a:t>
            </a:r>
            <a:endParaRPr sz="1000"/>
          </a:p>
          <a:p>
            <a:r>
              <a:rPr sz="1000"/>
              <a:t>CopyEdit</a:t>
            </a:r>
            <a:endParaRPr sz="1000"/>
          </a:p>
          <a:p>
            <a:r>
              <a:rPr sz="1000"/>
              <a:t># Example: "user@example.com" → Valid
#          "userexample.com" → Invalid
</a:t>
            </a:r>
            <a:endParaRPr sz="1000"/>
          </a:p>
          <a:p>
            <a:pPr>
              <a:spcAft>
                <a:spcPct val="60000"/>
              </a:spcAft>
            </a:pPr>
            <a:r>
              <a:rPr sz="1600" b="1"/>
              <a:t>🔁 3. Reverse Words in a Sentence</a:t>
            </a:r>
            <a:endParaRPr sz="1600" b="1"/>
          </a:p>
          <a:p>
            <a:r>
              <a:rPr sz="1000"/>
              <a:t>Q: Reverse the words in "I love Python programming" to get "programming Python love I".</a:t>
            </a:r>
            <a:endParaRPr sz="1000"/>
          </a:p>
          <a:p>
            <a:r>
              <a:rPr sz="1000"/>
              <a:t># Use string split and join
</a:t>
            </a:r>
            <a:endParaRPr sz="1000"/>
          </a:p>
          <a:p>
            <a:pPr>
              <a:spcAft>
                <a:spcPct val="60000"/>
              </a:spcAft>
            </a:pPr>
            <a:r>
              <a:rPr sz="1600" b="1"/>
              <a:t>🔄 4. Check for Palindrome</a:t>
            </a:r>
            <a:endParaRPr sz="1600" b="1"/>
          </a:p>
          <a:p>
            <a:r>
              <a:rPr sz="1000"/>
              <a:t>Q: Write a function to check if a string is a palindrome (same forwards and backwards), ignoring case and spaces.</a:t>
            </a:r>
            <a:endParaRPr sz="1000"/>
          </a:p>
          <a:p>
            <a:r>
              <a:rPr sz="1000"/>
              <a:t># "A man a plan a canal Panama" → True
</a:t>
            </a:r>
            <a:endParaRPr sz="1000"/>
          </a:p>
          <a:p>
            <a:pPr>
              <a:spcAft>
                <a:spcPct val="60000"/>
              </a:spcAft>
            </a:pPr>
            <a:r>
              <a:rPr sz="1600" b="1"/>
              <a:t>🔡 5. Count Vowels and Consonants</a:t>
            </a:r>
            <a:endParaRPr sz="1600" b="1"/>
          </a:p>
          <a:p>
            <a:r>
              <a:rPr sz="1000"/>
              <a:t>Q: Count how many vowels and consonants are in a given sentence.</a:t>
            </a:r>
            <a:endParaRPr sz="1000"/>
          </a:p>
          <a:p>
            <a:r>
              <a:rPr sz="1000"/>
              <a:t># Input: "Data Science"
# Output: Vowels: 5, Consonants: 6
</a:t>
            </a:r>
            <a:endParaRPr sz="1000"/>
          </a:p>
          <a:p>
            <a:pPr>
              <a:spcAft>
                <a:spcPct val="60000"/>
              </a:spcAft>
            </a:pPr>
            <a:r>
              <a:rPr sz="1600" b="1"/>
              <a:t>📦 6. Compress a String</a:t>
            </a:r>
            <a:endParaRPr sz="1600" b="1"/>
          </a:p>
          <a:p>
            <a:r>
              <a:rPr sz="1000"/>
              <a:t>Q: Compress a string like "aaabbcccc" to "a3b2c4".</a:t>
            </a:r>
            <a:endParaRPr sz="1000"/>
          </a:p>
          <a:p>
            <a:r>
              <a:rPr sz="1000"/>
              <a:t># Apply run-length encoding logic</a:t>
            </a:r>
            <a:endParaRPr sz="1000"/>
          </a:p>
        </p:txBody>
      </p:sp>
      <p:sp>
        <p:nvSpPr>
          <p:cNvPr id="3" name="Text Box 2"/>
          <p:cNvSpPr txBox="1"/>
          <p:nvPr/>
        </p:nvSpPr>
        <p:spPr>
          <a:xfrm>
            <a:off x="6404610" y="0"/>
            <a:ext cx="6096000" cy="6694805"/>
          </a:xfrm>
          <a:prstGeom prst="rect">
            <a:avLst/>
          </a:prstGeom>
          <a:noFill/>
        </p:spPr>
        <p:txBody>
          <a:bodyPr wrap="square" rtlCol="0" anchor="t">
            <a:spAutoFit/>
          </a:bodyPr>
          <a:p>
            <a:pPr>
              <a:spcAft>
                <a:spcPct val="60000"/>
              </a:spcAft>
            </a:pPr>
            <a:r>
              <a:rPr sz="1200" b="1">
                <a:sym typeface="+mn-ea"/>
              </a:rPr>
              <a:t>🔍 7. Most Frequent Word</a:t>
            </a:r>
            <a:endParaRPr sz="1200" b="1"/>
          </a:p>
          <a:p>
            <a:r>
              <a:rPr sz="800">
                <a:sym typeface="+mn-ea"/>
              </a:rPr>
              <a:t>Q: Given a paragraph, return the word that appears most frequently (ignore case and punctuation).</a:t>
            </a:r>
            <a:endParaRPr sz="800"/>
          </a:p>
          <a:p>
            <a:r>
              <a:rPr sz="800">
                <a:sym typeface="+mn-ea"/>
              </a:rPr>
              <a:t>python</a:t>
            </a:r>
            <a:endParaRPr sz="800"/>
          </a:p>
          <a:p>
            <a:r>
              <a:rPr sz="800">
                <a:sym typeface="+mn-ea"/>
              </a:rPr>
              <a:t>CopyEdit</a:t>
            </a:r>
            <a:endParaRPr sz="800"/>
          </a:p>
          <a:p>
            <a:r>
              <a:rPr sz="800">
                <a:sym typeface="+mn-ea"/>
              </a:rPr>
              <a:t># Use dictionary to count word frequency
</a:t>
            </a:r>
            <a:endParaRPr sz="800"/>
          </a:p>
          <a:p>
            <a:pPr>
              <a:spcAft>
                <a:spcPct val="60000"/>
              </a:spcAft>
            </a:pPr>
            <a:r>
              <a:rPr sz="1200" b="1">
                <a:sym typeface="+mn-ea"/>
              </a:rPr>
              <a:t>🔁 8. Remove Duplicate Characters</a:t>
            </a:r>
            <a:endParaRPr sz="1200" b="1"/>
          </a:p>
          <a:p>
            <a:r>
              <a:rPr sz="800">
                <a:sym typeface="+mn-ea"/>
              </a:rPr>
              <a:t>Q: Write a function that removes repeated characters from a string, keeping only the first occurrence.</a:t>
            </a:r>
            <a:endParaRPr sz="800"/>
          </a:p>
          <a:p>
            <a:r>
              <a:rPr sz="800">
                <a:sym typeface="+mn-ea"/>
              </a:rPr>
              <a:t>python</a:t>
            </a:r>
            <a:endParaRPr sz="800"/>
          </a:p>
          <a:p>
            <a:r>
              <a:rPr sz="800">
                <a:sym typeface="+mn-ea"/>
              </a:rPr>
              <a:t>CopyEdit</a:t>
            </a:r>
            <a:endParaRPr sz="800"/>
          </a:p>
          <a:p>
            <a:r>
              <a:rPr sz="800">
                <a:sym typeface="+mn-ea"/>
              </a:rPr>
              <a:t># Input: "programming"
# Output: "progamin"
</a:t>
            </a:r>
            <a:endParaRPr sz="800"/>
          </a:p>
          <a:p>
            <a:pPr>
              <a:spcAft>
                <a:spcPct val="60000"/>
              </a:spcAft>
            </a:pPr>
            <a:r>
              <a:rPr sz="1200" b="1">
                <a:sym typeface="+mn-ea"/>
              </a:rPr>
              <a:t>🔢 9. Extract Numbers from String</a:t>
            </a:r>
            <a:endParaRPr sz="1200" b="1"/>
          </a:p>
          <a:p>
            <a:r>
              <a:rPr sz="800">
                <a:sym typeface="+mn-ea"/>
              </a:rPr>
              <a:t>Q: From a string like "Order #1234: Total $56.78", extract the number 1234 and 56.78.</a:t>
            </a:r>
            <a:endParaRPr sz="800"/>
          </a:p>
          <a:p>
            <a:r>
              <a:rPr sz="800">
                <a:sym typeface="+mn-ea"/>
              </a:rPr>
              <a:t>python</a:t>
            </a:r>
            <a:endParaRPr sz="800"/>
          </a:p>
          <a:p>
            <a:r>
              <a:rPr sz="800">
                <a:sym typeface="+mn-ea"/>
              </a:rPr>
              <a:t>CopyEdit</a:t>
            </a:r>
            <a:endParaRPr sz="800"/>
          </a:p>
          <a:p>
            <a:r>
              <a:rPr sz="800">
                <a:sym typeface="+mn-ea"/>
              </a:rPr>
              <a:t># Use regex or string methods
</a:t>
            </a:r>
            <a:endParaRPr sz="800"/>
          </a:p>
          <a:p>
            <a:pPr>
              <a:spcAft>
                <a:spcPct val="60000"/>
              </a:spcAft>
            </a:pPr>
            <a:r>
              <a:rPr sz="1200" b="1">
                <a:sym typeface="+mn-ea"/>
              </a:rPr>
              <a:t>🧩 10. Anagram Checker</a:t>
            </a:r>
            <a:endParaRPr sz="1200" b="1"/>
          </a:p>
          <a:p>
            <a:r>
              <a:rPr sz="800">
                <a:sym typeface="+mn-ea"/>
              </a:rPr>
              <a:t>Q: Write a function to check if two strings are anagrams (same letters in different order).</a:t>
            </a:r>
            <a:endParaRPr sz="800"/>
          </a:p>
          <a:p>
            <a:r>
              <a:rPr sz="800">
                <a:sym typeface="+mn-ea"/>
              </a:rPr>
              <a:t>python</a:t>
            </a:r>
            <a:endParaRPr sz="800"/>
          </a:p>
          <a:p>
            <a:r>
              <a:rPr sz="800">
                <a:sym typeface="+mn-ea"/>
              </a:rPr>
              <a:t>CopyEdit</a:t>
            </a:r>
            <a:endParaRPr sz="800"/>
          </a:p>
          <a:p>
            <a:r>
              <a:rPr sz="800">
                <a:sym typeface="+mn-ea"/>
              </a:rPr>
              <a:t># "listen" and "silent" → True
# "hello" and "world" → False
</a:t>
            </a:r>
            <a:endParaRPr sz="800"/>
          </a:p>
          <a:p>
            <a:pPr>
              <a:spcAft>
                <a:spcPct val="60000"/>
              </a:spcAft>
            </a:pPr>
            <a:r>
              <a:rPr sz="1200" b="1">
                <a:sym typeface="+mn-ea"/>
              </a:rPr>
              <a:t>🎨 11. Capitalize Each Word</a:t>
            </a:r>
            <a:endParaRPr sz="1200" b="1"/>
          </a:p>
          <a:p>
            <a:r>
              <a:rPr sz="800">
                <a:sym typeface="+mn-ea"/>
              </a:rPr>
              <a:t>Q: Convert a string like "python is awesome" into "Python Is Awesome".</a:t>
            </a:r>
            <a:endParaRPr sz="800"/>
          </a:p>
          <a:p>
            <a:pPr>
              <a:spcAft>
                <a:spcPct val="60000"/>
              </a:spcAft>
            </a:pPr>
            <a:r>
              <a:rPr sz="1200" b="1">
                <a:sym typeface="+mn-ea"/>
              </a:rPr>
              <a:t>💳 12. Masking Sensitive Information</a:t>
            </a:r>
            <a:endParaRPr sz="1200" b="1"/>
          </a:p>
          <a:p>
            <a:r>
              <a:rPr sz="800">
                <a:sym typeface="+mn-ea"/>
              </a:rPr>
              <a:t>Q: Given a credit card number like "1234-5678-9012-3456", mask all but the last 4 digits.</a:t>
            </a:r>
            <a:endParaRPr sz="800"/>
          </a:p>
          <a:p>
            <a:r>
              <a:rPr sz="800">
                <a:sym typeface="+mn-ea"/>
              </a:rPr>
              <a:t>python</a:t>
            </a:r>
            <a:endParaRPr sz="800"/>
          </a:p>
          <a:p>
            <a:r>
              <a:rPr sz="800">
                <a:sym typeface="+mn-ea"/>
              </a:rPr>
              <a:t>CopyEdit</a:t>
            </a:r>
            <a:endParaRPr sz="800"/>
          </a:p>
          <a:p>
            <a:r>
              <a:rPr sz="800">
                <a:sym typeface="+mn-ea"/>
              </a:rPr>
              <a:t># Output: "****-****-****-3456"
</a:t>
            </a:r>
            <a:endParaRPr sz="800"/>
          </a:p>
          <a:p>
            <a:pPr>
              <a:spcAft>
                <a:spcPct val="60000"/>
              </a:spcAft>
            </a:pPr>
            <a:r>
              <a:rPr sz="1200" b="1">
                <a:sym typeface="+mn-ea"/>
              </a:rPr>
              <a:t>⏱️ 13. Check Substring with Time Efficiency</a:t>
            </a:r>
            <a:endParaRPr sz="1200" b="1"/>
          </a:p>
          <a:p>
            <a:r>
              <a:rPr sz="800">
                <a:sym typeface="+mn-ea"/>
              </a:rPr>
              <a:t>Q: Write a function that checks if a short string exists inside a long document and returns the index.</a:t>
            </a:r>
            <a:endParaRPr sz="800"/>
          </a:p>
          <a:p>
            <a:pPr>
              <a:spcAft>
                <a:spcPct val="60000"/>
              </a:spcAft>
            </a:pPr>
            <a:r>
              <a:rPr sz="1200" b="1">
                <a:sym typeface="+mn-ea"/>
              </a:rPr>
              <a:t>📅 14. Date Format Conversion</a:t>
            </a:r>
            <a:endParaRPr sz="1200" b="1"/>
          </a:p>
          <a:p>
            <a:r>
              <a:rPr sz="800">
                <a:sym typeface="+mn-ea"/>
              </a:rPr>
              <a:t>Q: Convert "2025-06-17" to "17th June, 2025" using string slicing and formatting.</a:t>
            </a:r>
            <a:endParaRPr sz="800"/>
          </a:p>
          <a:p>
            <a:pPr>
              <a:spcAft>
                <a:spcPct val="60000"/>
              </a:spcAft>
            </a:pPr>
            <a:r>
              <a:rPr sz="1200" b="1">
                <a:sym typeface="+mn-ea"/>
              </a:rPr>
              <a:t>🛑 15. Forbidden Words Filter</a:t>
            </a:r>
            <a:endParaRPr sz="1200" b="1"/>
          </a:p>
          <a:p>
            <a:r>
              <a:rPr sz="800">
                <a:sym typeface="+mn-ea"/>
              </a:rPr>
              <a:t>Q: Replace all bad words from a string with "***" from a given list (e.g., ["bad", "ugly"]).</a:t>
            </a:r>
            <a:endParaRPr lang="en-US" sz="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0"/>
            <a:ext cx="3175635" cy="6504940"/>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r>
              <a:rPr sz="800"/>
              <a:t>del – Delete by index or range</a:t>
            </a:r>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rcRect l="7370" t="21907" r="6521" b="11139"/>
          <a:stretch>
            <a:fillRect/>
          </a:stretch>
        </p:blipFill>
        <p:spPr>
          <a:xfrm>
            <a:off x="898525" y="1502410"/>
            <a:ext cx="10498455" cy="45916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8870" y="475615"/>
            <a:ext cx="7517130" cy="5414645"/>
          </a:xfrm>
          <a:prstGeom prst="rect">
            <a:avLst/>
          </a:prstGeom>
        </p:spPr>
        <p:txBody>
          <a:bodyPr wrap="square">
            <a:spAutoFit/>
          </a:bodyPr>
          <a:p>
            <a:pPr>
              <a:spcAft>
                <a:spcPct val="60000"/>
              </a:spcAft>
            </a:pPr>
            <a:r>
              <a:rPr sz="2200" b="1"/>
              <a:t>🔢 1. List Practice Questions</a:t>
            </a:r>
            <a:endParaRPr sz="2200" b="1"/>
          </a:p>
          <a:p>
            <a:pPr>
              <a:spcAft>
                <a:spcPct val="60000"/>
              </a:spcAft>
            </a:pPr>
            <a:endParaRPr sz="2200" b="1"/>
          </a:p>
          <a:p>
            <a:pPr>
              <a:buAutoNum type="arabicPeriod"/>
            </a:pPr>
            <a:r>
              <a:rPr sz="1600"/>
              <a:t>📋 Grocery List App:</a:t>
            </a:r>
            <a:endParaRPr sz="1600"/>
          </a:p>
          <a:p>
            <a:r>
              <a:rPr sz="1600"/>
              <a:t> Create a program to maintain a grocery list. Allow users to add, remove, and view items from the list.</a:t>
            </a:r>
            <a:endParaRPr sz="1600"/>
          </a:p>
          <a:p>
            <a:endParaRPr sz="1600"/>
          </a:p>
          <a:p>
            <a:pPr>
              <a:buAutoNum type="arabicPeriod"/>
            </a:pPr>
            <a:r>
              <a:rPr sz="1600"/>
              <a:t>📦 Shipment Tracker:</a:t>
            </a:r>
            <a:endParaRPr sz="1600"/>
          </a:p>
          <a:p>
            <a:r>
              <a:rPr sz="1600"/>
              <a:t> Given a list of product delivery dates, filter only the delayed shipments (i.e., date &gt; today).</a:t>
            </a:r>
            <a:endParaRPr sz="1600"/>
          </a:p>
          <a:p>
            <a:endParaRPr sz="1600"/>
          </a:p>
          <a:p>
            <a:pPr>
              <a:buAutoNum type="arabicPeriod"/>
            </a:pPr>
            <a:r>
              <a:rPr sz="1600"/>
              <a:t>🎞️ Recent Movies Watchlist:</a:t>
            </a:r>
            <a:endParaRPr sz="1600"/>
          </a:p>
          <a:p>
            <a:r>
              <a:rPr sz="1600"/>
              <a:t> From a list of movies watched by a user, remove duplicates while preserving order.</a:t>
            </a:r>
            <a:endParaRPr sz="1600"/>
          </a:p>
          <a:p>
            <a:endParaRPr sz="1600"/>
          </a:p>
          <a:p>
            <a:pPr>
              <a:buAutoNum type="arabicPeriod"/>
            </a:pPr>
            <a:r>
              <a:rPr sz="1600"/>
              <a:t>📊 Sales Data Analysis:</a:t>
            </a:r>
            <a:endParaRPr sz="1600"/>
          </a:p>
          <a:p>
            <a:r>
              <a:rPr sz="1600"/>
              <a:t> Given a list of daily sales numbers, calculate the average, max, and min sales.</a:t>
            </a:r>
            <a:endParaRPr sz="1600"/>
          </a:p>
          <a:p>
            <a:endParaRPr sz="1600"/>
          </a:p>
          <a:p>
            <a:pPr>
              <a:buAutoNum type="arabicPeriod"/>
            </a:pPr>
            <a:r>
              <a:rPr sz="1600"/>
              <a:t>🧳 Packing Helper:</a:t>
            </a:r>
            <a:endParaRPr sz="1600"/>
          </a:p>
          <a:p>
            <a:r>
              <a:rPr sz="1600"/>
              <a:t> Given a list of travel items, create separate lists for clothing, electronics, and toiletries based on keywords.</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67155" y="229235"/>
            <a:ext cx="7268845" cy="5168265"/>
          </a:xfrm>
          <a:prstGeom prst="rect">
            <a:avLst/>
          </a:prstGeom>
        </p:spPr>
        <p:txBody>
          <a:bodyPr wrap="square">
            <a:spAutoFit/>
          </a:bodyPr>
          <a:p>
            <a:pPr>
              <a:spcAft>
                <a:spcPct val="60000"/>
              </a:spcAft>
            </a:pPr>
            <a:r>
              <a:rPr sz="2200" b="1"/>
              <a:t>🔢 List – Interview Questions</a:t>
            </a:r>
            <a:endParaRPr sz="2200" b="1"/>
          </a:p>
          <a:p>
            <a:pPr>
              <a:spcAft>
                <a:spcPct val="60000"/>
              </a:spcAft>
            </a:pPr>
            <a:endParaRPr sz="2200" b="1"/>
          </a:p>
          <a:p>
            <a:pPr>
              <a:buAutoNum type="arabicPeriod"/>
            </a:pPr>
            <a:r>
              <a:rPr sz="1600"/>
              <a:t>❓ How is a list different from an array in other languages?</a:t>
            </a:r>
            <a:endParaRPr sz="1600"/>
          </a:p>
          <a:p>
            <a:pPr>
              <a:buAutoNum type="arabicPeriod"/>
            </a:pPr>
            <a:endParaRPr sz="1600"/>
          </a:p>
          <a:p>
            <a:pPr>
              <a:buAutoNum type="arabicPeriod"/>
            </a:pPr>
            <a:r>
              <a:rPr sz="1600"/>
              <a:t>❓ What is the time complexity of inserting and deleting elements in a list?</a:t>
            </a:r>
            <a:endParaRPr sz="1600"/>
          </a:p>
          <a:p>
            <a:pPr>
              <a:buAutoNum type="arabicPeriod"/>
            </a:pPr>
            <a:endParaRPr sz="1600"/>
          </a:p>
          <a:p>
            <a:pPr>
              <a:buAutoNum type="arabicPeriod"/>
            </a:pPr>
            <a:r>
              <a:rPr sz="1600"/>
              <a:t>❓ How can you remove duplicates from a list while maintaining order?</a:t>
            </a:r>
            <a:endParaRPr sz="1600"/>
          </a:p>
          <a:p>
            <a:pPr>
              <a:buAutoNum type="arabicPeriod"/>
            </a:pPr>
            <a:endParaRPr sz="1600"/>
          </a:p>
          <a:p>
            <a:pPr>
              <a:buAutoNum type="arabicPeriod"/>
            </a:pPr>
            <a:r>
              <a:rPr sz="1600"/>
              <a:t>❓ How would you reverse a list without using reverse()?</a:t>
            </a:r>
            <a:endParaRPr sz="1600"/>
          </a:p>
          <a:p>
            <a:pPr>
              <a:buAutoNum type="arabicPeriod"/>
            </a:pPr>
            <a:endParaRPr sz="1600"/>
          </a:p>
          <a:p>
            <a:pPr>
              <a:buAutoNum type="arabicPeriod"/>
            </a:pPr>
            <a:r>
              <a:rPr sz="1600"/>
              <a:t>❓ How do list comprehensions work? Write one to square even numbers from 1 to 10.</a:t>
            </a:r>
            <a:endParaRPr sz="1600"/>
          </a:p>
          <a:p>
            <a:pPr>
              <a:buAutoNum type="arabicPeriod"/>
            </a:pPr>
            <a:endParaRPr sz="1600"/>
          </a:p>
          <a:p>
            <a:pPr>
              <a:buAutoNum type="arabicPeriod"/>
            </a:pPr>
            <a:r>
              <a:rPr sz="1600"/>
              <a:t>❓ How do lists behave when passed to functions — by value or by reference?</a:t>
            </a:r>
            <a:endParaRPr sz="1600"/>
          </a:p>
          <a:p>
            <a:pPr>
              <a:buAutoNum type="arabicPeriod"/>
            </a:pPr>
            <a:endParaRPr sz="1600"/>
          </a:p>
          <a:p>
            <a:pPr>
              <a:buAutoNum type="arabicPeriod"/>
            </a:pPr>
            <a:r>
              <a:rPr sz="1600"/>
              <a:t>❓ How do you deep copy a list of lists?</a:t>
            </a:r>
            <a:endParaRPr sz="1600"/>
          </a:p>
          <a:p>
            <a:pPr>
              <a:buAutoNum type="arabicPeriod"/>
            </a:pPr>
            <a:endParaRPr sz="1600"/>
          </a:p>
          <a:p>
            <a:pPr>
              <a:buAutoNum type="arabicPeriod"/>
            </a:pPr>
            <a:r>
              <a:rPr sz="1600"/>
              <a:t>❓ What is the difference between append(), extend(), and insert()?</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0"/>
            <a:ext cx="6103620" cy="6403340"/>
          </a:xfrm>
          <a:prstGeom prst="rect">
            <a:avLst/>
          </a:prstGeom>
        </p:spPr>
        <p:txBody>
          <a:bodyPr wrap="square">
            <a:spAutoFit/>
          </a:bodyPr>
          <a:p>
            <a:pPr marL="0" indent="0">
              <a:lnSpc>
                <a:spcPct val="100000"/>
              </a:lnSpc>
              <a:spcBef>
                <a:spcPts val="500"/>
              </a:spcBef>
              <a:spcAft>
                <a:spcPts val="1000"/>
              </a:spcAft>
            </a:pPr>
            <a:r>
              <a:rPr sz="2000" b="1" i="0">
                <a:solidFill>
                  <a:srgbClr val="C00000"/>
                </a:solidFill>
                <a:latin typeface="Arial" panose="020B0604020202020204" pitchFamily="34" charset="0"/>
                <a:ea typeface="Google Sans"/>
                <a:cs typeface="Arial" panose="020B0604020202020204" pitchFamily="34" charset="0"/>
              </a:rPr>
              <a:t>Python generators</a:t>
            </a:r>
            <a:r>
              <a:rPr b="0" i="0">
                <a:solidFill>
                  <a:srgbClr val="001D35"/>
                </a:solidFill>
                <a:latin typeface="Arial" panose="020B0604020202020204" pitchFamily="34" charset="0"/>
                <a:ea typeface="Google Sans"/>
                <a:cs typeface="Arial" panose="020B0604020202020204" pitchFamily="34" charset="0"/>
              </a:rPr>
              <a:t> are a type of iterable that produce values lazily, one at a time, using the </a:t>
            </a:r>
            <a:r>
              <a:rPr b="0" i="0">
                <a:solidFill>
                  <a:srgbClr val="001D35"/>
                </a:solidFill>
                <a:latin typeface="Arial" panose="020B0604020202020204" pitchFamily="34" charset="0"/>
                <a:ea typeface="monospace"/>
                <a:cs typeface="Arial" panose="020B0604020202020204" pitchFamily="34" charset="0"/>
              </a:rPr>
              <a:t>yield</a:t>
            </a:r>
            <a:r>
              <a:rPr b="0" i="0">
                <a:solidFill>
                  <a:srgbClr val="001D35"/>
                </a:solidFill>
                <a:latin typeface="Arial" panose="020B0604020202020204" pitchFamily="34" charset="0"/>
                <a:ea typeface="Google Sans"/>
                <a:cs typeface="Arial" panose="020B0604020202020204" pitchFamily="34" charset="0"/>
              </a:rPr>
              <a:t> keyword instead of </a:t>
            </a:r>
            <a:r>
              <a:rPr b="0" i="0">
                <a:solidFill>
                  <a:srgbClr val="001D35"/>
                </a:solidFill>
                <a:latin typeface="Arial" panose="020B0604020202020204" pitchFamily="34" charset="0"/>
                <a:ea typeface="monospace"/>
                <a:cs typeface="Arial" panose="020B0604020202020204" pitchFamily="34" charset="0"/>
              </a:rPr>
              <a:t>return</a:t>
            </a:r>
            <a:r>
              <a:rPr b="0" i="0">
                <a:solidFill>
                  <a:srgbClr val="001D35"/>
                </a:solidFill>
                <a:latin typeface="Arial" panose="020B0604020202020204" pitchFamily="34" charset="0"/>
                <a:ea typeface="Google Sans"/>
                <a:cs typeface="Arial" panose="020B0604020202020204" pitchFamily="34" charset="0"/>
              </a:rPr>
              <a:t>. This characteristic makes them highly memory-efficient, especially when dealing with large datasets or potentially infinite sequences, as they don't store the entire sequence in memory simultaneously.</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Key characteristics of Python generators: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Lazy Evaluation: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Values are generated only when requested, typically during iteration (e.g., in a </a:t>
            </a:r>
            <a:r>
              <a:rPr sz="1400" b="0" i="0">
                <a:solidFill>
                  <a:srgbClr val="545D7E"/>
                </a:solidFill>
                <a:latin typeface="Arial" panose="020B0604020202020204" pitchFamily="34" charset="0"/>
                <a:ea typeface="monospace"/>
                <a:cs typeface="Arial" panose="020B0604020202020204" pitchFamily="34" charset="0"/>
              </a:rPr>
              <a:t>for</a:t>
            </a:r>
            <a:r>
              <a:rPr sz="1400" b="0" i="0">
                <a:solidFill>
                  <a:srgbClr val="545D7E"/>
                </a:solidFill>
                <a:latin typeface="Arial" panose="020B0604020202020204" pitchFamily="34" charset="0"/>
                <a:ea typeface="Google Sans"/>
                <a:cs typeface="Arial" panose="020B0604020202020204" pitchFamily="34" charset="0"/>
              </a:rPr>
              <a:t> loop or when </a:t>
            </a:r>
            <a:r>
              <a:rPr sz="1400" b="0" i="0">
                <a:solidFill>
                  <a:srgbClr val="545D7E"/>
                </a:solidFill>
                <a:latin typeface="Arial" panose="020B0604020202020204" pitchFamily="34" charset="0"/>
                <a:ea typeface="monospace"/>
                <a:cs typeface="Arial" panose="020B0604020202020204" pitchFamily="34" charset="0"/>
              </a:rPr>
              <a:t>next()</a:t>
            </a:r>
            <a:r>
              <a:rPr sz="1400" b="0" i="0">
                <a:solidFill>
                  <a:srgbClr val="545D7E"/>
                </a:solidFill>
                <a:latin typeface="Arial" panose="020B0604020202020204" pitchFamily="34" charset="0"/>
                <a:ea typeface="Google Sans"/>
                <a:cs typeface="Arial" panose="020B0604020202020204" pitchFamily="34" charset="0"/>
              </a:rPr>
              <a:t> is called on the generator object).</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Memory Efficiency: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By yielding values one by one, generators avoid the need to create and store a complete list or other data structure in memory, which is crucial for performance and resource management with large data volumes.</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State Preservation: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When a </a:t>
            </a:r>
            <a:r>
              <a:rPr sz="1400" b="0" i="0">
                <a:solidFill>
                  <a:srgbClr val="545D7E"/>
                </a:solidFill>
                <a:latin typeface="Arial" panose="020B0604020202020204" pitchFamily="34" charset="0"/>
                <a:ea typeface="monospace"/>
                <a:cs typeface="Arial" panose="020B0604020202020204" pitchFamily="34" charset="0"/>
              </a:rPr>
              <a:t>yield</a:t>
            </a:r>
            <a:r>
              <a:rPr sz="1400" b="0" i="0">
                <a:solidFill>
                  <a:srgbClr val="545D7E"/>
                </a:solidFill>
                <a:latin typeface="Arial" panose="020B0604020202020204" pitchFamily="34" charset="0"/>
                <a:ea typeface="Google Sans"/>
                <a:cs typeface="Arial" panose="020B0604020202020204" pitchFamily="34" charset="0"/>
              </a:rPr>
              <a:t> statement is encountered, the generator's state (including local variables and execution point) is saved. When the generator is resumed, it continues execution from where it left off.</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Creation:</a:t>
            </a:r>
            <a:endParaRPr sz="1400" b="0"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ct val="0"/>
              </a:spcBef>
              <a:spcAft>
                <a:spcPts val="400"/>
              </a:spcAft>
              <a:buFont typeface="Arial" panose="020B0604020202020204"/>
              <a:buChar char="◦"/>
            </a:pPr>
            <a:r>
              <a:rPr sz="1400" b="0" i="0">
                <a:solidFill>
                  <a:srgbClr val="545D7E"/>
                </a:solidFill>
                <a:latin typeface="Arial" panose="020B0604020202020204" pitchFamily="34" charset="0"/>
                <a:ea typeface="Google Sans"/>
                <a:cs typeface="Arial" panose="020B0604020202020204" pitchFamily="34" charset="0"/>
              </a:rPr>
              <a:t>Generator Functions: Defined like regular functions but contain one or more </a:t>
            </a:r>
            <a:r>
              <a:rPr sz="1400" b="0" i="0">
                <a:solidFill>
                  <a:srgbClr val="545D7E"/>
                </a:solidFill>
                <a:latin typeface="Arial" panose="020B0604020202020204" pitchFamily="34" charset="0"/>
                <a:ea typeface="monospace"/>
                <a:cs typeface="Arial" panose="020B0604020202020204" pitchFamily="34" charset="0"/>
              </a:rPr>
              <a:t>yield</a:t>
            </a:r>
            <a:r>
              <a:rPr sz="1400" b="0" i="0">
                <a:solidFill>
                  <a:srgbClr val="545D7E"/>
                </a:solidFill>
                <a:latin typeface="Arial" panose="020B0604020202020204" pitchFamily="34" charset="0"/>
                <a:ea typeface="Google Sans"/>
                <a:cs typeface="Arial" panose="020B0604020202020204" pitchFamily="34" charset="0"/>
              </a:rPr>
              <a:t> statements.</a:t>
            </a:r>
            <a:endParaRPr sz="14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ct val="0"/>
              </a:spcBef>
              <a:spcAft>
                <a:spcPct val="0"/>
              </a:spcAft>
              <a:buFont typeface="Arial" panose="020B0604020202020204"/>
              <a:buChar char="◦"/>
            </a:pPr>
            <a:r>
              <a:rPr sz="1400" b="0" i="0">
                <a:solidFill>
                  <a:srgbClr val="545D7E"/>
                </a:solidFill>
                <a:latin typeface="Arial" panose="020B0604020202020204" pitchFamily="34" charset="0"/>
                <a:ea typeface="Google Sans"/>
                <a:cs typeface="Arial" panose="020B0604020202020204" pitchFamily="34" charset="0"/>
              </a:rPr>
              <a:t>Generator Expressions: A concise way to create generators, similar to list comprehensions but using parentheses instead of square brackets (e.g., </a:t>
            </a:r>
            <a:r>
              <a:rPr sz="1400" b="0" i="0">
                <a:solidFill>
                  <a:srgbClr val="545D7E"/>
                </a:solidFill>
                <a:latin typeface="Arial" panose="020B0604020202020204" pitchFamily="34" charset="0"/>
                <a:ea typeface="monospace"/>
                <a:cs typeface="Arial" panose="020B0604020202020204" pitchFamily="34" charset="0"/>
              </a:rPr>
              <a:t>(x for x in range(10))</a:t>
            </a:r>
            <a:r>
              <a:rPr sz="1400" b="0" i="0">
                <a:solidFill>
                  <a:srgbClr val="545D7E"/>
                </a:solidFill>
                <a:latin typeface="Arial" panose="020B0604020202020204" pitchFamily="34" charset="0"/>
                <a:ea typeface="Google Sans"/>
                <a:cs typeface="Arial" panose="020B0604020202020204" pitchFamily="34" charset="0"/>
              </a:rPr>
              <a:t>).</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96000" y="0"/>
            <a:ext cx="6096000" cy="6047105"/>
          </a:xfrm>
          <a:prstGeom prst="rect">
            <a:avLst/>
          </a:prstGeom>
          <a:noFill/>
        </p:spPr>
        <p:txBody>
          <a:bodyPr wrap="square" rtlCol="0" anchor="t">
            <a:spAutoFit/>
          </a:bodyPr>
          <a:p>
            <a:pPr marL="0" indent="0">
              <a:lnSpc>
                <a:spcPct val="100000"/>
              </a:lnSpc>
              <a:spcBef>
                <a:spcPts val="1000"/>
              </a:spcBef>
              <a:spcAft>
                <a:spcPts val="500"/>
              </a:spcAft>
            </a:pPr>
            <a:r>
              <a:rPr sz="2000">
                <a:solidFill>
                  <a:srgbClr val="001D35"/>
                </a:solidFill>
                <a:latin typeface="Arial" panose="020B0604020202020204" pitchFamily="34" charset="0"/>
                <a:ea typeface="Google Sans"/>
                <a:cs typeface="Arial" panose="020B0604020202020204" pitchFamily="34" charset="0"/>
                <a:sym typeface="+mn-ea"/>
              </a:rPr>
              <a:t>Example of a Generator Function:</a:t>
            </a:r>
            <a:endParaRPr sz="2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def</a:t>
            </a:r>
            <a:r>
              <a:rPr sz="1400">
                <a:solidFill>
                  <a:srgbClr val="B45908"/>
                </a:solidFill>
                <a:latin typeface="Arial" panose="020B0604020202020204" pitchFamily="34" charset="0"/>
                <a:ea typeface="monospace"/>
                <a:cs typeface="Arial" panose="020B0604020202020204" pitchFamily="34" charset="0"/>
                <a:sym typeface="+mn-ea"/>
              </a:rPr>
              <a:t>count_up_to</a:t>
            </a:r>
            <a:r>
              <a:rPr sz="1400">
                <a:solidFill>
                  <a:srgbClr val="001D35"/>
                </a:solidFill>
                <a:latin typeface="Arial" panose="020B0604020202020204" pitchFamily="34" charset="0"/>
                <a:ea typeface="monospace"/>
                <a:cs typeface="Arial" panose="020B0604020202020204" pitchFamily="34" charset="0"/>
                <a:sym typeface="+mn-ea"/>
              </a:rPr>
              <a:t>(</a:t>
            </a:r>
            <a:r>
              <a:rPr sz="1400">
                <a:solidFill>
                  <a:srgbClr val="B45908"/>
                </a:solidFill>
                <a:latin typeface="Arial" panose="020B0604020202020204" pitchFamily="34" charset="0"/>
                <a:ea typeface="monospace"/>
                <a:cs typeface="Arial" panose="020B0604020202020204" pitchFamily="34" charset="0"/>
                <a:sym typeface="+mn-ea"/>
              </a:rPr>
              <a:t>n</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i</a:t>
            </a:r>
            <a:r>
              <a:rPr sz="1400">
                <a:solidFill>
                  <a:srgbClr val="001D35"/>
                </a:solidFill>
                <a:latin typeface="Arial" panose="020B0604020202020204" pitchFamily="34" charset="0"/>
                <a:ea typeface="monospace"/>
                <a:cs typeface="Arial" panose="020B0604020202020204" pitchFamily="34" charset="0"/>
                <a:sym typeface="+mn-ea"/>
              </a:rPr>
              <a:t> = </a:t>
            </a:r>
            <a:r>
              <a:rPr sz="1400">
                <a:solidFill>
                  <a:srgbClr val="B45908"/>
                </a:solidFill>
                <a:latin typeface="Arial" panose="020B0604020202020204" pitchFamily="34" charset="0"/>
                <a:ea typeface="monospace"/>
                <a:cs typeface="Arial" panose="020B0604020202020204" pitchFamily="34" charset="0"/>
                <a:sym typeface="+mn-ea"/>
              </a:rPr>
              <a:t>0</a:t>
            </a:r>
            <a:endParaRPr sz="14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while</a:t>
            </a:r>
            <a:r>
              <a:rPr sz="1400">
                <a:solidFill>
                  <a:srgbClr val="001D35"/>
                </a:solidFill>
                <a:latin typeface="Arial" panose="020B0604020202020204" pitchFamily="34" charset="0"/>
                <a:ea typeface="monospace"/>
                <a:cs typeface="Arial" panose="020B0604020202020204" pitchFamily="34" charset="0"/>
                <a:sym typeface="+mn-ea"/>
              </a:rPr>
              <a:t> i &lt; n:</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yield</a:t>
            </a:r>
            <a:r>
              <a:rPr sz="1400">
                <a:solidFill>
                  <a:srgbClr val="001D35"/>
                </a:solidFill>
                <a:latin typeface="Arial" panose="020B0604020202020204" pitchFamily="34" charset="0"/>
                <a:ea typeface="monospace"/>
                <a:cs typeface="Arial" panose="020B0604020202020204" pitchFamily="34" charset="0"/>
                <a:sym typeface="+mn-ea"/>
              </a:rPr>
              <a:t> i</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i += </a:t>
            </a:r>
            <a:r>
              <a:rPr sz="1400">
                <a:solidFill>
                  <a:srgbClr val="B45908"/>
                </a:solidFill>
                <a:latin typeface="Arial" panose="020B0604020202020204" pitchFamily="34" charset="0"/>
                <a:ea typeface="monospace"/>
                <a:cs typeface="Arial" panose="020B0604020202020204" pitchFamily="34" charset="0"/>
                <a:sym typeface="+mn-ea"/>
              </a:rPr>
              <a:t>1</a:t>
            </a:r>
            <a:endParaRPr sz="14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i="1">
                <a:solidFill>
                  <a:srgbClr val="80868B"/>
                </a:solidFill>
                <a:latin typeface="Arial" panose="020B0604020202020204" pitchFamily="34" charset="0"/>
                <a:ea typeface="monospace"/>
                <a:cs typeface="Arial" panose="020B0604020202020204" pitchFamily="34" charset="0"/>
                <a:sym typeface="+mn-ea"/>
              </a:rPr>
              <a:t># Using the generator</a:t>
            </a:r>
            <a:endParaRPr sz="14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for</a:t>
            </a:r>
            <a:r>
              <a:rPr sz="1400">
                <a:solidFill>
                  <a:srgbClr val="B45908"/>
                </a:solidFill>
                <a:latin typeface="Arial" panose="020B0604020202020204" pitchFamily="34" charset="0"/>
                <a:ea typeface="monospace"/>
                <a:cs typeface="Arial" panose="020B0604020202020204" pitchFamily="34" charset="0"/>
                <a:sym typeface="+mn-ea"/>
              </a:rPr>
              <a:t>num</a:t>
            </a:r>
            <a:r>
              <a:rPr sz="1400">
                <a:solidFill>
                  <a:srgbClr val="9334E6"/>
                </a:solidFill>
                <a:latin typeface="Arial" panose="020B0604020202020204" pitchFamily="34" charset="0"/>
                <a:ea typeface="monospace"/>
                <a:cs typeface="Arial" panose="020B0604020202020204" pitchFamily="34" charset="0"/>
                <a:sym typeface="+mn-ea"/>
              </a:rPr>
              <a:t>in</a:t>
            </a:r>
            <a:r>
              <a:rPr sz="1400">
                <a:solidFill>
                  <a:srgbClr val="001D35"/>
                </a:solidFill>
                <a:latin typeface="Arial" panose="020B0604020202020204" pitchFamily="34" charset="0"/>
                <a:ea typeface="monospace"/>
                <a:cs typeface="Arial" panose="020B0604020202020204" pitchFamily="34" charset="0"/>
                <a:sym typeface="+mn-ea"/>
              </a:rPr>
              <a:t> count_up_to(</a:t>
            </a:r>
            <a:r>
              <a:rPr sz="1400">
                <a:solidFill>
                  <a:srgbClr val="B45908"/>
                </a:solidFill>
                <a:latin typeface="Arial" panose="020B0604020202020204" pitchFamily="34" charset="0"/>
                <a:ea typeface="monospace"/>
                <a:cs typeface="Arial" panose="020B0604020202020204" pitchFamily="34" charset="0"/>
                <a:sym typeface="+mn-ea"/>
              </a:rPr>
              <a:t>5</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print(num)</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2000">
                <a:solidFill>
                  <a:srgbClr val="001D35"/>
                </a:solidFill>
                <a:latin typeface="Arial" panose="020B0604020202020204" pitchFamily="34" charset="0"/>
                <a:ea typeface="Google Sans"/>
                <a:cs typeface="Arial" panose="020B0604020202020204" pitchFamily="34" charset="0"/>
                <a:sym typeface="+mn-ea"/>
              </a:rPr>
              <a:t>Benefits of using generators:</a:t>
            </a:r>
            <a:endParaRPr sz="2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Reduced Memory Usage: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Essential for handling large datasets or streaming data.</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Improved Performance: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Lazy evaluation can lead to faster execution times when not all elements of a sequence are needed immediately.</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Simplified Code: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Can make code more readable and easier to manage by encapsulating iteration logic.</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Handling Infinite Sequences: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545D7E"/>
                </a:solidFill>
                <a:latin typeface="Arial" panose="020B0604020202020204" pitchFamily="34" charset="0"/>
                <a:ea typeface="Google Sans"/>
                <a:cs typeface="Arial" panose="020B0604020202020204" pitchFamily="34" charset="0"/>
                <a:sym typeface="+mn-ea"/>
              </a:rPr>
              <a:t>Generators can represent sequences that are theoretically infinite, as values are produced on demand.</a:t>
            </a:r>
            <a:endParaRPr lang="en-US" sz="1600">
              <a:solidFill>
                <a:srgbClr val="545D7E"/>
              </a:solidFill>
              <a:latin typeface="Arial" panose="020B0604020202020204" pitchFamily="34" charset="0"/>
              <a:ea typeface="Google Sans"/>
              <a:cs typeface="Arial" panose="020B0604020202020204" pitchFamily="34" charset="0"/>
              <a:sym typeface="+mn-ea"/>
            </a:endParaRPr>
          </a:p>
        </p:txBody>
      </p:sp>
      <p:sp>
        <p:nvSpPr>
          <p:cNvPr id="4" name="Text Box 3"/>
          <p:cNvSpPr txBox="1"/>
          <p:nvPr/>
        </p:nvSpPr>
        <p:spPr>
          <a:xfrm>
            <a:off x="6096000" y="5998210"/>
            <a:ext cx="6384925" cy="337185"/>
          </a:xfrm>
          <a:prstGeom prst="rect">
            <a:avLst/>
          </a:prstGeom>
          <a:noFill/>
        </p:spPr>
        <p:txBody>
          <a:bodyPr wrap="square" rtlCol="0">
            <a:spAutoFit/>
          </a:bodyPr>
          <a:p>
            <a:r>
              <a:rPr lang="en-US" altLang="en-US" sz="1600" b="1">
                <a:solidFill>
                  <a:srgbClr val="002060"/>
                </a:solidFill>
              </a:rPr>
              <a:t>geeksforgeeks.org/python/difference-between-iterator-vs-generator/ </a:t>
            </a:r>
            <a:endParaRPr lang="en-US" altLang="en-US" sz="1600" b="1">
              <a:solidFill>
                <a:srgbClr val="00206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4131310"/>
            <a:ext cx="3907155" cy="1753235"/>
          </a:xfrm>
          <a:prstGeom prst="rect">
            <a:avLst/>
          </a:prstGeom>
          <a:noFill/>
        </p:spPr>
        <p:txBody>
          <a:bodyPr wrap="square" rtlCol="0" anchor="t">
            <a:spAutoFit/>
          </a:bodyPr>
          <a:p>
            <a:r>
              <a:rPr lang="en-US" altLang="en-US"/>
              <a:t>a = [0, 5, 10, 15, 20]</a:t>
            </a:r>
            <a:endParaRPr lang="en-US" altLang="en-US"/>
          </a:p>
          <a:p>
            <a:r>
              <a:rPr lang="en-US" altLang="en-US"/>
              <a:t>for i in a:</a:t>
            </a:r>
            <a:endParaRPr lang="en-US" altLang="en-US"/>
          </a:p>
          <a:p>
            <a:r>
              <a:rPr lang="en-US" altLang="en-US"/>
              <a:t>    if i % 2 == 0:</a:t>
            </a:r>
            <a:endParaRPr lang="en-US" altLang="en-US"/>
          </a:p>
          <a:p>
            <a:r>
              <a:rPr lang="en-US" altLang="en-US"/>
              <a:t>        print(str(i)+' is an Even Number')</a:t>
            </a:r>
            <a:endParaRPr lang="en-US" altLang="en-US"/>
          </a:p>
          <a:p>
            <a:r>
              <a:rPr lang="en-US" altLang="en-US"/>
              <a:t>    else:</a:t>
            </a:r>
            <a:endParaRPr lang="en-US" altLang="en-US"/>
          </a:p>
          <a:p>
            <a:r>
              <a:rPr lang="en-US" altLang="en-US"/>
              <a:t>        print(str(i)+' is an Odd Number')</a:t>
            </a:r>
            <a:endParaRPr lang="en-US"/>
          </a:p>
        </p:txBody>
      </p:sp>
      <p:sp>
        <p:nvSpPr>
          <p:cNvPr id="3" name="Text Box 2"/>
          <p:cNvSpPr txBox="1"/>
          <p:nvPr/>
        </p:nvSpPr>
        <p:spPr>
          <a:xfrm>
            <a:off x="311150" y="5987415"/>
            <a:ext cx="9431655" cy="368300"/>
          </a:xfrm>
          <a:prstGeom prst="rect">
            <a:avLst/>
          </a:prstGeom>
          <a:noFill/>
        </p:spPr>
        <p:txBody>
          <a:bodyPr wrap="square" rtlCol="0" anchor="t">
            <a:spAutoFit/>
          </a:bodyPr>
          <a:p>
            <a:r>
              <a:rPr lang="en-US" altLang="en-US"/>
              <a:t>https://www.geeksforgeeks.org/python/difference-between-iterator-vs-generator/</a:t>
            </a:r>
            <a:endParaRPr lang="en-US"/>
          </a:p>
        </p:txBody>
      </p:sp>
      <p:sp>
        <p:nvSpPr>
          <p:cNvPr id="4" name="Text Box 3"/>
          <p:cNvSpPr txBox="1"/>
          <p:nvPr/>
        </p:nvSpPr>
        <p:spPr>
          <a:xfrm>
            <a:off x="5753735" y="3554730"/>
            <a:ext cx="6096000" cy="2584450"/>
          </a:xfrm>
          <a:prstGeom prst="rect">
            <a:avLst/>
          </a:prstGeom>
          <a:noFill/>
        </p:spPr>
        <p:txBody>
          <a:bodyPr wrap="square" rtlCol="0" anchor="t">
            <a:spAutoFit/>
          </a:bodyPr>
          <a:p>
            <a:r>
              <a:rPr lang="en-US" altLang="en-US"/>
              <a:t>def sq_numbers(n):</a:t>
            </a:r>
            <a:endParaRPr lang="en-US" altLang="en-US"/>
          </a:p>
          <a:p>
            <a:r>
              <a:rPr lang="en-US" altLang="en-US"/>
              <a:t>    for i in range(1, n+1):</a:t>
            </a:r>
            <a:endParaRPr lang="en-US" altLang="en-US"/>
          </a:p>
          <a:p>
            <a:r>
              <a:rPr lang="en-US" altLang="en-US"/>
              <a:t>        yield i*i</a:t>
            </a:r>
            <a:endParaRPr lang="en-US" altLang="en-US"/>
          </a:p>
          <a:p>
            <a:r>
              <a:rPr lang="en-US" altLang="en-US"/>
              <a:t>a = sq_numbers(3)</a:t>
            </a:r>
            <a:endParaRPr lang="en-US" altLang="en-US"/>
          </a:p>
          <a:p>
            <a:endParaRPr lang="en-US" altLang="en-US"/>
          </a:p>
          <a:p>
            <a:r>
              <a:rPr lang="en-US" altLang="en-US"/>
              <a:t>print("The square of numbers 1,2,3 are : ")</a:t>
            </a:r>
            <a:endParaRPr lang="en-US" altLang="en-US"/>
          </a:p>
          <a:p>
            <a:r>
              <a:rPr lang="en-US" altLang="en-US"/>
              <a:t>print(next(a))</a:t>
            </a:r>
            <a:endParaRPr lang="en-US" altLang="en-US"/>
          </a:p>
          <a:p>
            <a:r>
              <a:rPr lang="en-US" altLang="en-US"/>
              <a:t>print(next(a))</a:t>
            </a:r>
            <a:endParaRPr lang="en-US" altLang="en-US"/>
          </a:p>
          <a:p>
            <a:r>
              <a:rPr lang="en-US" altLang="en-US"/>
              <a:t>print(next(a))</a:t>
            </a:r>
            <a:endParaRPr lang="en-US"/>
          </a:p>
        </p:txBody>
      </p:sp>
      <p:sp>
        <p:nvSpPr>
          <p:cNvPr id="5" name="Text Box 4"/>
          <p:cNvSpPr txBox="1"/>
          <p:nvPr/>
        </p:nvSpPr>
        <p:spPr>
          <a:xfrm>
            <a:off x="126365" y="0"/>
            <a:ext cx="8642985" cy="33718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Table of difference between Iterator vs Generators</a:t>
            </a:r>
            <a:endParaRPr sz="1600" b="1" i="0">
              <a:solidFill>
                <a:srgbClr val="273239"/>
              </a:solidFill>
              <a:latin typeface="Nunito"/>
              <a:ea typeface="Nunito"/>
            </a:endParaRPr>
          </a:p>
        </p:txBody>
      </p:sp>
      <p:graphicFrame>
        <p:nvGraphicFramePr>
          <p:cNvPr id="6" name="Table 5"/>
          <p:cNvGraphicFramePr/>
          <p:nvPr>
            <p:custDataLst>
              <p:tags r:id="rId1"/>
            </p:custDataLst>
          </p:nvPr>
        </p:nvGraphicFramePr>
        <p:xfrm>
          <a:off x="400685" y="449580"/>
          <a:ext cx="11530330" cy="3180080"/>
        </p:xfrm>
        <a:graphic>
          <a:graphicData uri="http://schemas.openxmlformats.org/drawingml/2006/table">
            <a:tbl>
              <a:tblPr/>
              <a:tblGrid>
                <a:gridCol w="4941570"/>
                <a:gridCol w="6588760"/>
              </a:tblGrid>
              <a:tr h="0">
                <a:tc>
                  <a:txBody>
                    <a:bodyPr/>
                    <a:p>
                      <a:pPr marL="0" indent="0" algn="ctr" fontAlgn="base">
                        <a:spcBef>
                          <a:spcPct val="0"/>
                        </a:spcBef>
                        <a:spcAft>
                          <a:spcPct val="0"/>
                        </a:spcAft>
                      </a:pPr>
                      <a:r>
                        <a:rPr sz="1600" b="1" i="0">
                          <a:solidFill>
                            <a:srgbClr val="273239"/>
                          </a:solidFill>
                          <a:latin typeface="Nunito"/>
                          <a:ea typeface="Nunito"/>
                        </a:rPr>
                        <a:t>Iterator</a:t>
                      </a:r>
                      <a:endParaRPr sz="1600" b="1" i="0">
                        <a:solidFill>
                          <a:srgbClr val="273239"/>
                        </a:solidFill>
                        <a:latin typeface="Nunito"/>
                        <a:ea typeface="Nunito"/>
                      </a:endParaRPr>
                    </a:p>
                  </a:txBody>
                  <a:tcPr marL="38100" marR="38100" marT="63817" marB="63817">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solidFill>
                      <a:srgbClr val="F9F9F9"/>
                    </a:solidFill>
                  </a:tcPr>
                </a:tc>
                <a:tc>
                  <a:txBody>
                    <a:bodyPr/>
                    <a:p>
                      <a:pPr marL="0" indent="0" algn="ctr" fontAlgn="base">
                        <a:spcBef>
                          <a:spcPct val="0"/>
                        </a:spcBef>
                        <a:spcAft>
                          <a:spcPct val="0"/>
                        </a:spcAft>
                      </a:pPr>
                      <a:r>
                        <a:rPr sz="1600" b="1" i="0">
                          <a:solidFill>
                            <a:srgbClr val="273239"/>
                          </a:solidFill>
                          <a:latin typeface="Nunito"/>
                          <a:ea typeface="Nunito"/>
                        </a:rPr>
                        <a:t>Generator</a:t>
                      </a:r>
                      <a:endParaRPr sz="1600" b="1" i="0">
                        <a:solidFill>
                          <a:srgbClr val="273239"/>
                        </a:solidFill>
                        <a:latin typeface="Nunito"/>
                        <a:ea typeface="Nunito"/>
                      </a:endParaRPr>
                    </a:p>
                  </a:txBody>
                  <a:tcPr marL="63817" marR="63817" marT="63817" marB="63817">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solidFill>
                      <a:srgbClr val="F9F9F9"/>
                    </a:solidFill>
                  </a:tcPr>
                </a:tc>
              </a:tr>
              <a:tr h="0">
                <a:tc>
                  <a:txBody>
                    <a:bodyPr/>
                    <a:p>
                      <a:pPr marL="0" indent="0" algn="just" fontAlgn="base">
                        <a:spcBef>
                          <a:spcPct val="0"/>
                        </a:spcBef>
                        <a:spcAft>
                          <a:spcPct val="0"/>
                        </a:spcAft>
                      </a:pPr>
                      <a:r>
                        <a:rPr sz="1400" b="0" i="0">
                          <a:solidFill>
                            <a:srgbClr val="273239"/>
                          </a:solidFill>
                          <a:latin typeface="Nunito"/>
                          <a:ea typeface="Nunito"/>
                        </a:rPr>
                        <a:t>Class is used to implement an iterator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just" fontAlgn="base">
                        <a:spcBef>
                          <a:spcPct val="0"/>
                        </a:spcBef>
                        <a:spcAft>
                          <a:spcPct val="0"/>
                        </a:spcAft>
                      </a:pPr>
                      <a:r>
                        <a:rPr sz="1400" b="0" i="0">
                          <a:solidFill>
                            <a:srgbClr val="273239"/>
                          </a:solidFill>
                          <a:latin typeface="Nunito"/>
                          <a:ea typeface="Nunito"/>
                        </a:rPr>
                        <a:t>Function is used to implement a generator.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just" fontAlgn="base">
                        <a:spcBef>
                          <a:spcPct val="0"/>
                        </a:spcBef>
                        <a:spcAft>
                          <a:spcPct val="0"/>
                        </a:spcAft>
                      </a:pPr>
                      <a:r>
                        <a:rPr sz="1400" b="0" i="0">
                          <a:solidFill>
                            <a:srgbClr val="273239"/>
                          </a:solidFill>
                          <a:latin typeface="Nunito"/>
                          <a:ea typeface="Nunito"/>
                        </a:rPr>
                        <a:t>Local Variables aren't used here.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just" fontAlgn="base">
                        <a:spcBef>
                          <a:spcPct val="0"/>
                        </a:spcBef>
                        <a:spcAft>
                          <a:spcPct val="0"/>
                        </a:spcAft>
                      </a:pPr>
                      <a:r>
                        <a:rPr sz="1400" b="0" i="0">
                          <a:solidFill>
                            <a:srgbClr val="273239"/>
                          </a:solidFill>
                          <a:latin typeface="Nunito"/>
                          <a:ea typeface="Nunito"/>
                        </a:rPr>
                        <a:t>All the local variables before the yield function are stored.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Iterators are used mostly to iterate or convert other objects to an iterator using iter() function.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Generators are mostly used in loops to generate an iterator by returning all the values in the loop without affecting the iteration of the loop</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Iterator uses iter() and next() functions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Generator uses yield keyword</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Every iterator is not a generator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Every generator is an iterator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055" y="475615"/>
            <a:ext cx="7433945" cy="5661025"/>
          </a:xfrm>
          <a:prstGeom prst="rect">
            <a:avLst/>
          </a:prstGeom>
        </p:spPr>
        <p:txBody>
          <a:bodyPr wrap="square">
            <a:spAutoFit/>
          </a:bodyPr>
          <a:p>
            <a:pPr>
              <a:spcAft>
                <a:spcPct val="60000"/>
              </a:spcAft>
            </a:pPr>
            <a:r>
              <a:rPr sz="2200" b="1"/>
              <a:t>📐 2. Tuple Practice Questions</a:t>
            </a:r>
            <a:endParaRPr sz="2200" b="1"/>
          </a:p>
          <a:p>
            <a:pPr>
              <a:spcAft>
                <a:spcPct val="60000"/>
              </a:spcAft>
            </a:pPr>
            <a:endParaRPr sz="2200" b="1"/>
          </a:p>
          <a:p>
            <a:pPr>
              <a:buAutoNum type="arabicPeriod"/>
            </a:pPr>
            <a:r>
              <a:rPr sz="1600"/>
              <a:t>📍 Geo Coordinates Lookup:</a:t>
            </a:r>
            <a:endParaRPr sz="1600"/>
          </a:p>
          <a:p>
            <a:r>
              <a:rPr sz="1600"/>
              <a:t> Create a list of tuples storing (city_name, (latitude, longitude)) and find the nearest city given a point.</a:t>
            </a:r>
            <a:endParaRPr sz="1600"/>
          </a:p>
          <a:p>
            <a:endParaRPr sz="1600"/>
          </a:p>
          <a:p>
            <a:pPr>
              <a:buAutoNum type="arabicPeriod"/>
            </a:pPr>
            <a:r>
              <a:rPr sz="1600"/>
              <a:t>💼 Employee Records:</a:t>
            </a:r>
            <a:endParaRPr sz="1600"/>
          </a:p>
          <a:p>
            <a:r>
              <a:rPr sz="1600"/>
              <a:t> Each employee is represented by a tuple (ID, Name, Salary). Write a function to sort by salary.</a:t>
            </a:r>
            <a:endParaRPr sz="1600"/>
          </a:p>
          <a:p>
            <a:endParaRPr sz="1600"/>
          </a:p>
          <a:p>
            <a:pPr>
              <a:buAutoNum type="arabicPeriod"/>
            </a:pPr>
            <a:r>
              <a:rPr sz="1600"/>
              <a:t>🧾 Billing Items:</a:t>
            </a:r>
            <a:endParaRPr sz="1600"/>
          </a:p>
          <a:p>
            <a:r>
              <a:rPr sz="1600"/>
              <a:t> Store purchased items in tuples as (item_name, quantity, price_per_unit) and calculate total bill.</a:t>
            </a:r>
            <a:endParaRPr sz="1600"/>
          </a:p>
          <a:p>
            <a:endParaRPr sz="1600"/>
          </a:p>
          <a:p>
            <a:pPr>
              <a:buAutoNum type="arabicPeriod"/>
            </a:pPr>
            <a:r>
              <a:rPr sz="1600"/>
              <a:t>📚 Library Database:</a:t>
            </a:r>
            <a:endParaRPr sz="1600"/>
          </a:p>
          <a:p>
            <a:r>
              <a:rPr sz="1600"/>
              <a:t> Create a tuple for each book: (title, author, year) and write a function to filter books before 2000.</a:t>
            </a:r>
            <a:endParaRPr sz="1600"/>
          </a:p>
          <a:p>
            <a:endParaRPr sz="1600"/>
          </a:p>
          <a:p>
            <a:pPr>
              <a:buAutoNum type="arabicPeriod"/>
            </a:pPr>
            <a:r>
              <a:rPr sz="1600"/>
              <a:t>🚇 Subway Station Info:</a:t>
            </a:r>
            <a:endParaRPr sz="1600"/>
          </a:p>
          <a:p>
            <a:r>
              <a:rPr sz="1600"/>
              <a:t> Given a list of stations as tuples (station_name, line_number), group stations by line.</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968058"/>
            <a:ext cx="5080000" cy="4921885"/>
          </a:xfrm>
          <a:prstGeom prst="rect">
            <a:avLst/>
          </a:prstGeom>
        </p:spPr>
        <p:txBody>
          <a:bodyPr>
            <a:spAutoFit/>
          </a:bodyPr>
          <a:p>
            <a:pPr>
              <a:spcAft>
                <a:spcPct val="60000"/>
              </a:spcAft>
            </a:pPr>
            <a:r>
              <a:rPr sz="2200" b="1"/>
              <a:t>📐 Tuple – Interview Questions</a:t>
            </a:r>
            <a:endParaRPr sz="2200" b="1"/>
          </a:p>
          <a:p>
            <a:pPr>
              <a:spcAft>
                <a:spcPct val="60000"/>
              </a:spcAft>
            </a:pPr>
            <a:endParaRPr sz="2200" b="1"/>
          </a:p>
          <a:p>
            <a:pPr>
              <a:buAutoNum type="arabicPeriod"/>
            </a:pPr>
            <a:r>
              <a:rPr sz="1600"/>
              <a:t>❓ Why are tuples immutable and how is this beneficial in Python?</a:t>
            </a:r>
            <a:endParaRPr sz="1600"/>
          </a:p>
          <a:p>
            <a:pPr>
              <a:buAutoNum type="arabicPeriod"/>
            </a:pPr>
            <a:endParaRPr sz="1600"/>
          </a:p>
          <a:p>
            <a:pPr>
              <a:buAutoNum type="arabicPeriod"/>
            </a:pPr>
            <a:r>
              <a:rPr sz="1600"/>
              <a:t>❓ When would you use a tuple instead of a list?</a:t>
            </a:r>
            <a:endParaRPr sz="1600"/>
          </a:p>
          <a:p>
            <a:pPr>
              <a:buAutoNum type="arabicPeriod"/>
            </a:pPr>
            <a:endParaRPr sz="1600"/>
          </a:p>
          <a:p>
            <a:pPr>
              <a:buAutoNum type="arabicPeriod"/>
            </a:pPr>
            <a:r>
              <a:rPr sz="1600"/>
              <a:t>❓ Can a tuple contain mutable objects like lists? What happens then?</a:t>
            </a:r>
            <a:endParaRPr sz="1600"/>
          </a:p>
          <a:p>
            <a:pPr>
              <a:buAutoNum type="arabicPeriod"/>
            </a:pPr>
            <a:endParaRPr sz="1600"/>
          </a:p>
          <a:p>
            <a:pPr>
              <a:buAutoNum type="arabicPeriod"/>
            </a:pPr>
            <a:r>
              <a:rPr sz="1600"/>
              <a:t>❓ What is the performance difference between list and tuple?</a:t>
            </a:r>
            <a:endParaRPr sz="1600"/>
          </a:p>
          <a:p>
            <a:pPr>
              <a:buAutoNum type="arabicPeriod"/>
            </a:pPr>
            <a:endParaRPr sz="1600"/>
          </a:p>
          <a:p>
            <a:pPr>
              <a:buAutoNum type="arabicPeriod"/>
            </a:pPr>
            <a:r>
              <a:rPr sz="1600"/>
              <a:t>❓ How can a tuple be used as a key in a dictionary?</a:t>
            </a:r>
            <a:endParaRPr sz="1600"/>
          </a:p>
          <a:p>
            <a:pPr>
              <a:buAutoNum type="arabicPeriod"/>
            </a:pPr>
            <a:endParaRPr sz="1600"/>
          </a:p>
          <a:p>
            <a:pPr>
              <a:buAutoNum type="arabicPeriod"/>
            </a:pPr>
            <a:r>
              <a:rPr sz="1600"/>
              <a:t>❓ How do you unpack tuples in Python? Can you use the * operator?</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5657215"/>
            <a:ext cx="10789285" cy="368300"/>
          </a:xfrm>
          <a:prstGeom prst="rect">
            <a:avLst/>
          </a:prstGeom>
          <a:noFill/>
        </p:spPr>
        <p:txBody>
          <a:bodyPr wrap="square" rtlCol="0" anchor="t">
            <a:spAutoFit/>
          </a:bodyPr>
          <a:p>
            <a:r>
              <a:rPr lang="en-US" altLang="en-US"/>
              <a:t>https://github.com/pik1989/PythonforDS/blob/main/Sets.ipynb</a:t>
            </a:r>
            <a:endParaRPr lang="en-US"/>
          </a:p>
        </p:txBody>
      </p:sp>
      <p:sp>
        <p:nvSpPr>
          <p:cNvPr id="3" name="Text Box 2"/>
          <p:cNvSpPr txBox="1"/>
          <p:nvPr/>
        </p:nvSpPr>
        <p:spPr>
          <a:xfrm>
            <a:off x="220345" y="77470"/>
            <a:ext cx="8384540" cy="6323330"/>
          </a:xfrm>
          <a:prstGeom prst="rect">
            <a:avLst/>
          </a:prstGeom>
        </p:spPr>
        <p:txBody>
          <a:bodyPr wrap="square">
            <a:spAutoFit/>
          </a:bodyPr>
          <a:p>
            <a:pPr>
              <a:spcAft>
                <a:spcPct val="60000"/>
              </a:spcAft>
            </a:pPr>
            <a:r>
              <a:rPr sz="2200" b="1"/>
              <a:t>🔁 3. Set Practice Questions</a:t>
            </a:r>
            <a:endParaRPr sz="2200" b="1"/>
          </a:p>
          <a:p>
            <a:pPr>
              <a:buAutoNum type="arabicPeriod"/>
            </a:pPr>
            <a:r>
              <a:rPr sz="1600"/>
              <a:t>👥 Unique Users on Website:</a:t>
            </a:r>
            <a:endParaRPr sz="1600"/>
          </a:p>
          <a:p>
            <a:r>
              <a:rPr sz="1600"/>
              <a:t> From a list of user visits, extract the unique user IDs.</a:t>
            </a:r>
            <a:endParaRPr sz="1600"/>
          </a:p>
          <a:p>
            <a:endParaRPr sz="1600"/>
          </a:p>
          <a:p>
            <a:pPr>
              <a:buAutoNum type="arabicPeriod"/>
            </a:pPr>
            <a:r>
              <a:rPr sz="1600"/>
              <a:t>📚 Common Books Between Friends:</a:t>
            </a:r>
            <a:endParaRPr sz="1600"/>
          </a:p>
          <a:p>
            <a:r>
              <a:rPr sz="1600"/>
              <a:t> Given 2 sets of books owned by two friends, find:</a:t>
            </a:r>
            <a:endParaRPr sz="1600"/>
          </a:p>
          <a:p>
            <a:endParaRPr sz="1600"/>
          </a:p>
          <a:p>
            <a:pPr lvl="1">
              <a:buFont typeface="Arial" panose="020B0604020202020204"/>
              <a:buChar char="◦"/>
            </a:pPr>
            <a:r>
              <a:rPr sz="1600"/>
              <a:t>Books they both own</a:t>
            </a:r>
            <a:endParaRPr sz="1600"/>
          </a:p>
          <a:p>
            <a:pPr lvl="1">
              <a:buFont typeface="Arial" panose="020B0604020202020204"/>
              <a:buChar char="◦"/>
            </a:pPr>
            <a:endParaRPr sz="1600"/>
          </a:p>
          <a:p>
            <a:pPr lvl="1">
              <a:buFont typeface="Arial" panose="020B0604020202020204"/>
              <a:buChar char="◦"/>
            </a:pPr>
            <a:r>
              <a:rPr sz="1600"/>
              <a:t>Books only one of them owns</a:t>
            </a:r>
            <a:endParaRPr sz="1600"/>
          </a:p>
          <a:p>
            <a:pPr lvl="1">
              <a:buFont typeface="Arial" panose="020B0604020202020204"/>
              <a:buChar char="◦"/>
            </a:pPr>
            <a:endParaRPr sz="1600"/>
          </a:p>
          <a:p>
            <a:pPr>
              <a:buAutoNum type="arabicPeriod"/>
            </a:pPr>
            <a:r>
              <a:rPr sz="1600"/>
              <a:t>🎯 Target Market Analysis:</a:t>
            </a:r>
            <a:endParaRPr sz="1600"/>
          </a:p>
          <a:p>
            <a:r>
              <a:rPr sz="1600"/>
              <a:t> Given sets of customers who bought "Product A" and "Product B", identify:</a:t>
            </a:r>
            <a:endParaRPr sz="1600"/>
          </a:p>
          <a:p>
            <a:endParaRPr sz="1600"/>
          </a:p>
          <a:p>
            <a:pPr lvl="1">
              <a:buFont typeface="Arial" panose="020B0604020202020204"/>
              <a:buChar char="◦"/>
            </a:pPr>
            <a:r>
              <a:rPr sz="1600"/>
              <a:t>Customers who bought both</a:t>
            </a:r>
            <a:endParaRPr sz="1600"/>
          </a:p>
          <a:p>
            <a:pPr lvl="1">
              <a:buFont typeface="Arial" panose="020B0604020202020204"/>
              <a:buChar char="◦"/>
            </a:pPr>
            <a:endParaRPr sz="1600"/>
          </a:p>
          <a:p>
            <a:pPr lvl="1">
              <a:buFont typeface="Arial" panose="020B0604020202020204"/>
              <a:buChar char="◦"/>
            </a:pPr>
            <a:r>
              <a:rPr sz="1600"/>
              <a:t>Customers who bought only one</a:t>
            </a:r>
            <a:endParaRPr sz="1600"/>
          </a:p>
          <a:p>
            <a:pPr lvl="1">
              <a:buFont typeface="Arial" panose="020B0604020202020204"/>
              <a:buChar char="◦"/>
            </a:pPr>
            <a:endParaRPr sz="1600"/>
          </a:p>
          <a:p>
            <a:pPr>
              <a:buAutoNum type="arabicPeriod"/>
            </a:pPr>
            <a:r>
              <a:rPr sz="1600"/>
              <a:t>🎮 Game Badge Tracker:</a:t>
            </a:r>
            <a:endParaRPr sz="1600"/>
          </a:p>
          <a:p>
            <a:r>
              <a:rPr sz="1600"/>
              <a:t> Store unlocked game achievements using sets and find out which ones are still locked (difference).</a:t>
            </a:r>
            <a:endParaRPr sz="1600"/>
          </a:p>
          <a:p>
            <a:endParaRPr sz="1600"/>
          </a:p>
          <a:p>
            <a:pPr>
              <a:buAutoNum type="arabicPeriod"/>
            </a:pPr>
            <a:r>
              <a:rPr sz="1600"/>
              <a:t>🏫 Class Attendance Tracker:</a:t>
            </a:r>
            <a:endParaRPr sz="1600"/>
          </a:p>
          <a:p>
            <a:r>
              <a:rPr sz="1600"/>
              <a:t> Track students present each day using sets. Find students who attended all days.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61060" y="106045"/>
            <a:ext cx="7774940" cy="5661025"/>
          </a:xfrm>
          <a:prstGeom prst="rect">
            <a:avLst/>
          </a:prstGeom>
        </p:spPr>
        <p:txBody>
          <a:bodyPr wrap="square">
            <a:spAutoFit/>
          </a:bodyPr>
          <a:p>
            <a:pPr>
              <a:spcAft>
                <a:spcPct val="60000"/>
              </a:spcAft>
            </a:pPr>
            <a:r>
              <a:rPr sz="2200" b="1"/>
              <a:t>🧊 4. Frozenset Practice Questions</a:t>
            </a:r>
            <a:endParaRPr sz="2200" b="1"/>
          </a:p>
          <a:p>
            <a:pPr>
              <a:spcAft>
                <a:spcPct val="60000"/>
              </a:spcAft>
            </a:pPr>
            <a:endParaRPr sz="2200" b="1"/>
          </a:p>
          <a:p>
            <a:pPr>
              <a:buAutoNum type="arabicPeriod"/>
            </a:pPr>
            <a:r>
              <a:rPr sz="1600"/>
              <a:t>📁 Immutable Access Rights:</a:t>
            </a:r>
            <a:endParaRPr sz="1600"/>
          </a:p>
          <a:p>
            <a:r>
              <a:rPr sz="1600"/>
              <a:t> Create a frozenset of read-only access permissions and try adding/removing permissions to understand immutability.</a:t>
            </a:r>
            <a:endParaRPr sz="1600"/>
          </a:p>
          <a:p>
            <a:endParaRPr sz="1600"/>
          </a:p>
          <a:p>
            <a:pPr>
              <a:buAutoNum type="arabicPeriod"/>
            </a:pPr>
            <a:r>
              <a:rPr sz="1600"/>
              <a:t>🏢 Department Tags in Reports:</a:t>
            </a:r>
            <a:endParaRPr sz="1600"/>
          </a:p>
          <a:p>
            <a:r>
              <a:rPr sz="1600"/>
              <a:t> Store tags as frozensets for each report and compare them to detect changes in department names across versions.</a:t>
            </a:r>
            <a:endParaRPr sz="1600"/>
          </a:p>
          <a:p>
            <a:endParaRPr sz="1600"/>
          </a:p>
          <a:p>
            <a:pPr>
              <a:buAutoNum type="arabicPeriod"/>
            </a:pPr>
            <a:r>
              <a:rPr sz="1600"/>
              <a:t>🎨 Color Palette Combos:</a:t>
            </a:r>
            <a:endParaRPr sz="1600"/>
          </a:p>
          <a:p>
            <a:r>
              <a:rPr sz="1600"/>
              <a:t> Store color combinations as frozensets. Check if a combination already exists (ignoring order).</a:t>
            </a:r>
            <a:endParaRPr sz="1600"/>
          </a:p>
          <a:p>
            <a:endParaRPr sz="1600"/>
          </a:p>
          <a:p>
            <a:pPr>
              <a:buAutoNum type="arabicPeriod"/>
            </a:pPr>
            <a:r>
              <a:rPr sz="1600"/>
              <a:t>🏷️ Product Attribute Sets:</a:t>
            </a:r>
            <a:endParaRPr sz="1600"/>
          </a:p>
          <a:p>
            <a:r>
              <a:rPr sz="1600"/>
              <a:t> Store product features as frozensets and group products with identical features.</a:t>
            </a:r>
            <a:endParaRPr sz="1600"/>
          </a:p>
          <a:p>
            <a:endParaRPr sz="1600"/>
          </a:p>
          <a:p>
            <a:pPr>
              <a:buAutoNum type="arabicPeriod"/>
            </a:pPr>
            <a:r>
              <a:rPr sz="1600"/>
              <a:t>🧪 Chemical Compound Detection:</a:t>
            </a:r>
            <a:endParaRPr sz="1600"/>
          </a:p>
          <a:p>
            <a:r>
              <a:rPr sz="1600"/>
              <a:t> Use frozensets to store atomic components of chemical compounds. Identify compounds with the same components.</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553085"/>
            <a:ext cx="5080000" cy="4429760"/>
          </a:xfrm>
          <a:prstGeom prst="rect">
            <a:avLst/>
          </a:prstGeom>
        </p:spPr>
        <p:txBody>
          <a:bodyPr>
            <a:spAutoFit/>
          </a:bodyPr>
          <a:p>
            <a:pPr>
              <a:spcAft>
                <a:spcPct val="60000"/>
              </a:spcAft>
            </a:pPr>
            <a:r>
              <a:rPr sz="2200" b="1"/>
              <a:t>🔁 Set – Interview Questions</a:t>
            </a:r>
            <a:endParaRPr sz="2200" b="1"/>
          </a:p>
          <a:p>
            <a:pPr>
              <a:spcAft>
                <a:spcPct val="60000"/>
              </a:spcAft>
            </a:pPr>
            <a:endParaRPr sz="2200" b="1"/>
          </a:p>
          <a:p>
            <a:pPr>
              <a:buAutoNum type="arabicPeriod"/>
            </a:pPr>
            <a:r>
              <a:rPr sz="1600"/>
              <a:t>❓ What are the advantages of using a set in Python?</a:t>
            </a:r>
            <a:endParaRPr sz="1600"/>
          </a:p>
          <a:p>
            <a:pPr>
              <a:buAutoNum type="arabicPeriod"/>
            </a:pPr>
            <a:endParaRPr sz="1600"/>
          </a:p>
          <a:p>
            <a:pPr>
              <a:buAutoNum type="arabicPeriod"/>
            </a:pPr>
            <a:r>
              <a:rPr sz="1600"/>
              <a:t>❓ How do sets handle duplicate values?</a:t>
            </a:r>
            <a:endParaRPr sz="1600"/>
          </a:p>
          <a:p>
            <a:pPr>
              <a:buAutoNum type="arabicPeriod"/>
            </a:pPr>
            <a:endParaRPr sz="1600"/>
          </a:p>
          <a:p>
            <a:pPr>
              <a:buAutoNum type="arabicPeriod"/>
            </a:pPr>
            <a:r>
              <a:rPr sz="1600"/>
              <a:t>❓ What are common operations on sets? (union, intersection, difference)</a:t>
            </a:r>
            <a:endParaRPr sz="1600"/>
          </a:p>
          <a:p>
            <a:pPr>
              <a:buAutoNum type="arabicPeriod"/>
            </a:pPr>
            <a:endParaRPr sz="1600"/>
          </a:p>
          <a:p>
            <a:pPr>
              <a:buAutoNum type="arabicPeriod"/>
            </a:pPr>
            <a:r>
              <a:rPr sz="1600"/>
              <a:t>❓ How would you find common users between two social networks using sets?</a:t>
            </a:r>
            <a:endParaRPr sz="1600"/>
          </a:p>
          <a:p>
            <a:pPr>
              <a:buAutoNum type="arabicPeriod"/>
            </a:pPr>
            <a:endParaRPr sz="1600"/>
          </a:p>
          <a:p>
            <a:pPr>
              <a:buAutoNum type="arabicPeriod"/>
            </a:pPr>
            <a:r>
              <a:rPr sz="1600"/>
              <a:t>❓ Are sets ordered? Can you index into a set?</a:t>
            </a:r>
            <a:endParaRPr sz="1600"/>
          </a:p>
          <a:p>
            <a:pPr>
              <a:buAutoNum type="arabicPeriod"/>
            </a:pPr>
            <a:endParaRPr sz="1600"/>
          </a:p>
          <a:p>
            <a:pPr>
              <a:buAutoNum type="arabicPeriod"/>
            </a:pPr>
            <a:r>
              <a:rPr sz="1600"/>
              <a:t>❓ What is the time complexity of lookup in a set?</a:t>
            </a:r>
            <a:endParaRPr sz="1600"/>
          </a:p>
        </p:txBody>
      </p:sp>
      <p:sp>
        <p:nvSpPr>
          <p:cNvPr id="3" name="Text Box 2"/>
          <p:cNvSpPr txBox="1"/>
          <p:nvPr/>
        </p:nvSpPr>
        <p:spPr>
          <a:xfrm>
            <a:off x="5621655" y="1119505"/>
            <a:ext cx="5080000" cy="3937000"/>
          </a:xfrm>
          <a:prstGeom prst="rect">
            <a:avLst/>
          </a:prstGeom>
        </p:spPr>
        <p:txBody>
          <a:bodyPr>
            <a:spAutoFit/>
          </a:bodyPr>
          <a:p>
            <a:pPr>
              <a:spcAft>
                <a:spcPct val="60000"/>
              </a:spcAft>
            </a:pPr>
            <a:r>
              <a:rPr sz="2200" b="1"/>
              <a:t>🧊 Frozenset – Interview Questions</a:t>
            </a:r>
            <a:endParaRPr sz="2200" b="1"/>
          </a:p>
          <a:p>
            <a:pPr>
              <a:spcAft>
                <a:spcPct val="60000"/>
              </a:spcAft>
            </a:pPr>
            <a:endParaRPr sz="2200" b="1"/>
          </a:p>
          <a:p>
            <a:pPr>
              <a:buAutoNum type="arabicPeriod"/>
            </a:pPr>
            <a:r>
              <a:rPr sz="1600"/>
              <a:t>❓ What is a frozenset and when would you use it?</a:t>
            </a:r>
            <a:endParaRPr sz="1600"/>
          </a:p>
          <a:p>
            <a:pPr>
              <a:buAutoNum type="arabicPeriod"/>
            </a:pPr>
            <a:endParaRPr sz="1600"/>
          </a:p>
          <a:p>
            <a:pPr>
              <a:buAutoNum type="arabicPeriod"/>
            </a:pPr>
            <a:r>
              <a:rPr sz="1600"/>
              <a:t>❓ How does a frozenset differ from a normal set?</a:t>
            </a:r>
            <a:endParaRPr sz="1600"/>
          </a:p>
          <a:p>
            <a:pPr>
              <a:buAutoNum type="arabicPeriod"/>
            </a:pPr>
            <a:endParaRPr sz="1600"/>
          </a:p>
          <a:p>
            <a:pPr>
              <a:buAutoNum type="arabicPeriod"/>
            </a:pPr>
            <a:r>
              <a:rPr sz="1600"/>
              <a:t>❓ Can frozensets be used as keys in dictionaries? Why or why not?</a:t>
            </a:r>
            <a:endParaRPr sz="1600"/>
          </a:p>
          <a:p>
            <a:pPr>
              <a:buAutoNum type="arabicPeriod"/>
            </a:pPr>
            <a:endParaRPr sz="1600"/>
          </a:p>
          <a:p>
            <a:pPr>
              <a:buAutoNum type="arabicPeriod"/>
            </a:pPr>
            <a:r>
              <a:rPr sz="1600"/>
              <a:t>❓ What operations can and cannot be performed on a frozenset?</a:t>
            </a:r>
            <a:endParaRPr sz="1600"/>
          </a:p>
          <a:p>
            <a:pPr>
              <a:buAutoNum type="arabicPeriod"/>
            </a:pPr>
            <a:endParaRPr sz="1600"/>
          </a:p>
          <a:p>
            <a:pPr>
              <a:buAutoNum type="arabicPeriod"/>
            </a:pPr>
            <a:r>
              <a:rPr sz="1600"/>
              <a:t>❓ Can a frozenset contain mutable objects like a list?</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67753"/>
            <a:ext cx="5080000" cy="4521835"/>
          </a:xfrm>
          <a:prstGeom prst="rect">
            <a:avLst/>
          </a:prstGeom>
        </p:spPr>
        <p:txBody>
          <a:bodyPr>
            <a:spAutoFit/>
          </a:bodyPr>
          <a:p>
            <a:pPr>
              <a:spcAft>
                <a:spcPct val="60000"/>
              </a:spcAft>
            </a:pPr>
            <a:r>
              <a:rPr sz="2200" b="1"/>
              <a:t>5. 🛒 Problem: Shopping Cart System</a:t>
            </a:r>
            <a:endParaRPr sz="2200" b="1"/>
          </a:p>
          <a:p>
            <a:r>
              <a:rPr sz="1600"/>
              <a:t>Statement:</a:t>
            </a:r>
            <a:endParaRPr sz="1600"/>
          </a:p>
          <a:p>
            <a:r>
              <a:rPr sz="1600"/>
              <a:t> Simulate a shopping cart where product names are keys and quantities are values. Allow adding, updating, and deleting items.</a:t>
            </a:r>
            <a:endParaRPr sz="1600"/>
          </a:p>
          <a:p>
            <a:r>
              <a:rPr sz="1600"/>
              <a:t>Why Dictionary?</a:t>
            </a:r>
            <a:endParaRPr sz="1600"/>
          </a:p>
          <a:p>
            <a:r>
              <a:rPr sz="1600"/>
              <a:t> Products can be accessed and updated efficiently by name.</a:t>
            </a:r>
            <a:endParaRPr sz="1600"/>
          </a:p>
          <a:p>
            <a:pPr>
              <a:spcAft>
                <a:spcPct val="60000"/>
              </a:spcAft>
            </a:pPr>
            <a:r>
              <a:rPr sz="2200" b="1"/>
              <a:t>6. 🎓 Problem: Count Student Enrollments per Course</a:t>
            </a:r>
            <a:endParaRPr sz="2200" b="1"/>
          </a:p>
          <a:p>
            <a:r>
              <a:rPr sz="1600"/>
              <a:t>Statement:</a:t>
            </a:r>
            <a:endParaRPr sz="1600"/>
          </a:p>
          <a:p>
            <a:r>
              <a:rPr sz="1600"/>
              <a:t> Given a list of (student, course) pairs, find how many students enrolled in each course.</a:t>
            </a:r>
            <a:endParaRPr sz="1600"/>
          </a:p>
          <a:p>
            <a:r>
              <a:rPr sz="1600"/>
              <a:t>Why Dictionary?</a:t>
            </a:r>
            <a:endParaRPr sz="1600"/>
          </a:p>
          <a:p>
            <a:r>
              <a:rPr sz="1600"/>
              <a:t> Each course is a key; increment count as you parse pairs.</a:t>
            </a:r>
            <a:endParaRPr sz="1600"/>
          </a:p>
        </p:txBody>
      </p:sp>
      <p:sp>
        <p:nvSpPr>
          <p:cNvPr id="3" name="Text Box 2"/>
          <p:cNvSpPr txBox="1"/>
          <p:nvPr/>
        </p:nvSpPr>
        <p:spPr>
          <a:xfrm>
            <a:off x="3423920" y="699770"/>
            <a:ext cx="4064000" cy="368300"/>
          </a:xfrm>
          <a:prstGeom prst="rect">
            <a:avLst/>
          </a:prstGeom>
          <a:noFill/>
        </p:spPr>
        <p:txBody>
          <a:bodyPr wrap="square" rtlCol="0">
            <a:spAutoFit/>
          </a:bodyPr>
          <a:p>
            <a:r>
              <a:rPr lang="en-US" b="1"/>
              <a:t>WHY DICTIONARY</a:t>
            </a:r>
            <a:endParaRPr lang="en-US" b="1"/>
          </a:p>
        </p:txBody>
      </p:sp>
      <p:sp>
        <p:nvSpPr>
          <p:cNvPr id="4" name="Text Box 3"/>
          <p:cNvSpPr txBox="1"/>
          <p:nvPr/>
        </p:nvSpPr>
        <p:spPr>
          <a:xfrm>
            <a:off x="5363210" y="1258570"/>
            <a:ext cx="5080000" cy="3783330"/>
          </a:xfrm>
          <a:prstGeom prst="rect">
            <a:avLst/>
          </a:prstGeom>
        </p:spPr>
        <p:txBody>
          <a:bodyPr>
            <a:spAutoFit/>
          </a:bodyPr>
          <a:p>
            <a:pPr>
              <a:spcAft>
                <a:spcPct val="60000"/>
              </a:spcAft>
            </a:pPr>
            <a:r>
              <a:rPr sz="2200" b="1"/>
              <a:t>11. 👨‍👩‍👧‍👦 Problem: Family Tree Tracker</a:t>
            </a:r>
            <a:endParaRPr sz="2200" b="1"/>
          </a:p>
          <a:p>
            <a:r>
              <a:rPr sz="1600"/>
              <a:t>Statement:</a:t>
            </a:r>
            <a:endParaRPr sz="1600"/>
          </a:p>
          <a:p>
            <a:r>
              <a:rPr sz="1600"/>
              <a:t> Track parents of each person in a dataset like {child: [father, mother]}.</a:t>
            </a:r>
            <a:endParaRPr sz="1600"/>
          </a:p>
          <a:p>
            <a:r>
              <a:rPr sz="1600"/>
              <a:t>Why Dictionary?</a:t>
            </a:r>
            <a:endParaRPr sz="1600"/>
          </a:p>
          <a:p>
            <a:r>
              <a:rPr sz="1600"/>
              <a:t> Efficient lookup and storage of relationships.</a:t>
            </a:r>
            <a:endParaRPr sz="1600"/>
          </a:p>
          <a:p>
            <a:pPr>
              <a:spcAft>
                <a:spcPct val="60000"/>
              </a:spcAft>
            </a:pPr>
            <a:r>
              <a:rPr sz="2200" b="1"/>
              <a:t>12. 🌍 Problem: Country–City Directory</a:t>
            </a:r>
            <a:endParaRPr sz="2200" b="1"/>
          </a:p>
          <a:p>
            <a:r>
              <a:rPr sz="1600"/>
              <a:t>Statement:</a:t>
            </a:r>
            <a:endParaRPr sz="1600"/>
          </a:p>
          <a:p>
            <a:r>
              <a:rPr sz="1600"/>
              <a:t> Store a mapping of countries to a list of their major cities.</a:t>
            </a:r>
            <a:endParaRPr sz="1600"/>
          </a:p>
          <a:p>
            <a:r>
              <a:rPr sz="1600"/>
              <a:t>Why Dictionary?</a:t>
            </a:r>
            <a:endParaRPr sz="1600"/>
          </a:p>
          <a:p>
            <a:r>
              <a:rPr sz="1600"/>
              <a:t> Key = Country name, Value = list of cities.</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0"/>
            <a:ext cx="3385820" cy="5969635"/>
          </a:xfrm>
          <a:prstGeom prst="rect">
            <a:avLst/>
          </a:prstGeom>
        </p:spPr>
        <p:txBody>
          <a:bodyPr wrap="square">
            <a:spAutoFit/>
          </a:bodyPr>
          <a:p>
            <a:pPr>
              <a:spcAft>
                <a:spcPct val="60000"/>
              </a:spcAft>
            </a:pPr>
            <a:r>
              <a:rPr sz="1400" b="1"/>
              <a:t>📌 What is a Dictionary?</a:t>
            </a:r>
            <a:endParaRPr sz="1400" b="1"/>
          </a:p>
          <a:p>
            <a:r>
              <a:rPr sz="900"/>
              <a:t>A dictionary is a built-in Python data structure that stores key-value pairs.</a:t>
            </a:r>
            <a:endParaRPr sz="900"/>
          </a:p>
          <a:p>
            <a:r>
              <a:rPr sz="900"/>
              <a:t> It is:</a:t>
            </a:r>
            <a:endParaRPr sz="900"/>
          </a:p>
          <a:p>
            <a:endParaRPr sz="900"/>
          </a:p>
          <a:p>
            <a:pPr>
              <a:buFont typeface="Arial" panose="020B0604020202020204"/>
              <a:buChar char="•"/>
            </a:pPr>
            <a:r>
              <a:rPr sz="900"/>
              <a:t>Unordered (before Python 3.7)</a:t>
            </a:r>
            <a:endParaRPr sz="900"/>
          </a:p>
          <a:p>
            <a:pPr>
              <a:buFont typeface="Arial" panose="020B0604020202020204"/>
              <a:buChar char="•"/>
            </a:pPr>
            <a:endParaRPr sz="900"/>
          </a:p>
          <a:p>
            <a:pPr>
              <a:buFont typeface="Arial" panose="020B0604020202020204"/>
              <a:buChar char="•"/>
            </a:pPr>
            <a:r>
              <a:rPr sz="900"/>
              <a:t>Mutable</a:t>
            </a:r>
            <a:endParaRPr sz="900"/>
          </a:p>
          <a:p>
            <a:pPr>
              <a:buFont typeface="Arial" panose="020B0604020202020204"/>
              <a:buChar char="•"/>
            </a:pPr>
            <a:endParaRPr sz="900"/>
          </a:p>
          <a:p>
            <a:pPr>
              <a:buFont typeface="Arial" panose="020B0604020202020204"/>
              <a:buChar char="•"/>
            </a:pPr>
            <a:r>
              <a:rPr sz="900"/>
              <a:t>Keys are unique and immutable (e.g., string, number, tuple)</a:t>
            </a:r>
            <a:endParaRPr sz="900"/>
          </a:p>
          <a:p>
            <a:pPr>
              <a:buFont typeface="Arial" panose="020B0604020202020204"/>
              <a:buChar char="•"/>
            </a:pPr>
            <a:endParaRPr sz="900"/>
          </a:p>
          <a:p>
            <a:pPr>
              <a:buFont typeface="Arial" panose="020B0604020202020204"/>
              <a:buChar char="•"/>
            </a:pPr>
            <a:r>
              <a:rPr sz="900"/>
              <a:t>Values can be of any type (mutable or immutable)</a:t>
            </a:r>
            <a:endParaRPr sz="900"/>
          </a:p>
          <a:p>
            <a:pPr>
              <a:spcAft>
                <a:spcPct val="60000"/>
              </a:spcAft>
            </a:pPr>
            <a:r>
              <a:rPr sz="1400" b="1"/>
              <a:t>🛠️ Creating a Dictionary</a:t>
            </a:r>
            <a:endParaRPr sz="1400" b="1"/>
          </a:p>
          <a:p>
            <a:r>
              <a:rPr sz="900"/>
              <a:t># Method 1: Using curly braces
my_dict = {'name': 'Alice', 'age': 25, 'city': 'Delhi'}
# Method 2: Using dict() constructor
my_dict = dict(name='Alice', age=25, city='Delhi')
</a:t>
            </a:r>
            <a:endParaRPr sz="900"/>
          </a:p>
          <a:p>
            <a:pPr>
              <a:spcAft>
                <a:spcPct val="60000"/>
              </a:spcAft>
            </a:pPr>
            <a:r>
              <a:rPr sz="1400" b="1"/>
              <a:t>🧾 Accessing Dictionary Elements</a:t>
            </a:r>
            <a:endParaRPr sz="1400" b="1"/>
          </a:p>
          <a:p>
            <a:r>
              <a:rPr sz="900"/>
              <a:t>print(my_dict['name'])    # Alice
print(my_dict.get('age')) # 25
</a:t>
            </a:r>
            <a:endParaRPr sz="900"/>
          </a:p>
          <a:p>
            <a:r>
              <a:rPr sz="900"/>
              <a:t>⚠️ get() is safer — returns None if key doesn't exist, while [] gives KeyError.</a:t>
            </a:r>
            <a:endParaRPr sz="900"/>
          </a:p>
          <a:p>
            <a:pPr>
              <a:spcAft>
                <a:spcPct val="60000"/>
              </a:spcAft>
            </a:pPr>
            <a:r>
              <a:rPr sz="1400" b="1"/>
              <a:t>➕ Adding &amp; Updating Elements</a:t>
            </a:r>
            <a:endParaRPr sz="1400" b="1"/>
          </a:p>
          <a:p>
            <a:r>
              <a:rPr sz="900"/>
              <a:t># Add new item
my_dict['gender'] = 'Female'
# Update existing key
my_dict['age'] = 26
# Using update() method
my_dict.update({'city': 'Mumbai', 'country': 'India'})
</a:t>
            </a:r>
            <a:endParaRPr sz="900"/>
          </a:p>
          <a:p>
            <a:pPr>
              <a:spcAft>
                <a:spcPct val="60000"/>
              </a:spcAft>
            </a:pPr>
            <a:endParaRPr sz="9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
        <p:nvSpPr>
          <p:cNvPr id="8" name="Text Box 7"/>
          <p:cNvSpPr txBox="1"/>
          <p:nvPr/>
        </p:nvSpPr>
        <p:spPr>
          <a:xfrm>
            <a:off x="3471545" y="3159125"/>
            <a:ext cx="3032125" cy="4034790"/>
          </a:xfrm>
          <a:prstGeom prst="rect">
            <a:avLst/>
          </a:prstGeom>
          <a:noFill/>
        </p:spPr>
        <p:txBody>
          <a:bodyPr wrap="square" rtlCol="0" anchor="t">
            <a:spAutoFit/>
          </a:bodyPr>
          <a:p>
            <a:pPr>
              <a:spcAft>
                <a:spcPct val="60000"/>
              </a:spcAft>
            </a:pPr>
            <a:r>
              <a:rPr sz="1200" b="1">
                <a:sym typeface="+mn-ea"/>
              </a:rPr>
              <a:t>➖ Removing Items</a:t>
            </a:r>
            <a:endParaRPr sz="1200" b="1"/>
          </a:p>
          <a:p>
            <a:r>
              <a:rPr sz="800">
                <a:sym typeface="+mn-ea"/>
              </a:rPr>
              <a:t>python</a:t>
            </a:r>
            <a:endParaRPr sz="800"/>
          </a:p>
          <a:p>
            <a:r>
              <a:rPr sz="800">
                <a:sym typeface="+mn-ea"/>
              </a:rPr>
              <a:t>CopyEdit</a:t>
            </a:r>
            <a:endParaRPr sz="800"/>
          </a:p>
          <a:p>
            <a:r>
              <a:rPr sz="800">
                <a:sym typeface="+mn-ea"/>
              </a:rPr>
              <a:t># Remove specific item
my_dict.pop('city')
# Remove using del
del my_dict['age']
# Remove last inserted item (Python 3.7+)
my_dict.popitem()
# Clear entire dictionary
my_dict.clear()
</a:t>
            </a:r>
            <a:endParaRPr sz="800"/>
          </a:p>
          <a:p>
            <a:pPr>
              <a:spcAft>
                <a:spcPct val="60000"/>
              </a:spcAft>
            </a:pPr>
            <a:r>
              <a:rPr sz="1200" b="1">
                <a:sym typeface="+mn-ea"/>
              </a:rPr>
              <a:t>🔁 Looping Through Dictionary</a:t>
            </a:r>
            <a:endParaRPr sz="1200" b="1"/>
          </a:p>
          <a:p>
            <a:r>
              <a:rPr sz="800">
                <a:sym typeface="+mn-ea"/>
              </a:rPr>
              <a:t>python</a:t>
            </a:r>
            <a:endParaRPr sz="800"/>
          </a:p>
          <a:p>
            <a:r>
              <a:rPr sz="800">
                <a:sym typeface="+mn-ea"/>
              </a:rPr>
              <a:t>CopyEdit</a:t>
            </a:r>
            <a:endParaRPr sz="800"/>
          </a:p>
          <a:p>
            <a:r>
              <a:rPr sz="800">
                <a:sym typeface="+mn-ea"/>
              </a:rPr>
              <a:t># Loop through keys
for key in my_dict:
    print(key)
# Loop through values
for value in my_dict.values():
    print(value)
# Loop through key-value pairs
for key, value in my_dict.items():
    print(key, value)</a:t>
            </a:r>
            <a:endParaRPr lang="en-US" sz="80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352425"/>
            <a:ext cx="8498205" cy="5414645"/>
          </a:xfrm>
          <a:prstGeom prst="rect">
            <a:avLst/>
          </a:prstGeom>
        </p:spPr>
        <p:txBody>
          <a:bodyPr wrap="square">
            <a:spAutoFit/>
          </a:bodyPr>
          <a:p>
            <a:pPr>
              <a:spcAft>
                <a:spcPct val="60000"/>
              </a:spcAft>
            </a:pPr>
            <a:r>
              <a:rPr sz="2200" b="1"/>
              <a:t>📘 5. Dictionary Practice Questions</a:t>
            </a:r>
            <a:endParaRPr sz="2200" b="1"/>
          </a:p>
          <a:p>
            <a:pPr>
              <a:spcAft>
                <a:spcPct val="60000"/>
              </a:spcAft>
            </a:pPr>
            <a:endParaRPr sz="2200" b="1"/>
          </a:p>
          <a:p>
            <a:pPr>
              <a:buAutoNum type="arabicPeriod"/>
            </a:pPr>
            <a:r>
              <a:rPr sz="1600"/>
              <a:t>👤 User Profile System:</a:t>
            </a:r>
            <a:endParaRPr sz="1600"/>
          </a:p>
          <a:p>
            <a:r>
              <a:rPr sz="1600"/>
              <a:t> Store users in a dictionary with username as key and another dictionary as value (e.g., name, age, email).</a:t>
            </a:r>
            <a:endParaRPr sz="1600"/>
          </a:p>
          <a:p>
            <a:endParaRPr sz="1600"/>
          </a:p>
          <a:p>
            <a:pPr>
              <a:buAutoNum type="arabicPeriod"/>
            </a:pPr>
            <a:r>
              <a:rPr sz="1600"/>
              <a:t>🛒 Shopping Cart System:</a:t>
            </a:r>
            <a:endParaRPr sz="1600"/>
          </a:p>
          <a:p>
            <a:r>
              <a:rPr sz="1600"/>
              <a:t> Store items in a cart with item name as key and quantity as value. Allow adding, updating, and removing items.</a:t>
            </a:r>
            <a:endParaRPr sz="1600"/>
          </a:p>
          <a:p>
            <a:endParaRPr sz="1600"/>
          </a:p>
          <a:p>
            <a:pPr>
              <a:buAutoNum type="arabicPeriod"/>
            </a:pPr>
            <a:r>
              <a:rPr sz="1600"/>
              <a:t>💰 Bank Transactions:</a:t>
            </a:r>
            <a:endParaRPr sz="1600"/>
          </a:p>
          <a:p>
            <a:r>
              <a:rPr sz="1600"/>
              <a:t> Dictionary of accounts with account number as key and balance as value. Implement deposit and withdrawal functions.</a:t>
            </a:r>
            <a:endParaRPr sz="1600"/>
          </a:p>
          <a:p>
            <a:endParaRPr sz="1600"/>
          </a:p>
          <a:p>
            <a:pPr>
              <a:buAutoNum type="arabicPeriod"/>
            </a:pPr>
            <a:r>
              <a:rPr sz="1600"/>
              <a:t>🌦️ Weather Log:</a:t>
            </a:r>
            <a:endParaRPr sz="1600"/>
          </a:p>
          <a:p>
            <a:r>
              <a:rPr sz="1600"/>
              <a:t> Store daily weather as {date: temperature}. Add a function to get average temp over a date range.</a:t>
            </a:r>
            <a:endParaRPr sz="1600"/>
          </a:p>
          <a:p>
            <a:endParaRPr sz="1600"/>
          </a:p>
          <a:p>
            <a:pPr>
              <a:buAutoNum type="arabicPeriod"/>
            </a:pPr>
            <a:r>
              <a:rPr sz="1600"/>
              <a:t>📊 Survey Response Counter:</a:t>
            </a:r>
            <a:endParaRPr sz="1600"/>
          </a:p>
          <a:p>
            <a:r>
              <a:rPr sz="1600"/>
              <a:t> From a list of survey responses, count the occurrence of each response using a dictionary.</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598488"/>
            <a:ext cx="5080000" cy="5661025"/>
          </a:xfrm>
          <a:prstGeom prst="rect">
            <a:avLst/>
          </a:prstGeom>
        </p:spPr>
        <p:txBody>
          <a:bodyPr>
            <a:spAutoFit/>
          </a:bodyPr>
          <a:p>
            <a:pPr>
              <a:spcAft>
                <a:spcPct val="60000"/>
              </a:spcAft>
            </a:pPr>
            <a:r>
              <a:rPr sz="2200" b="1"/>
              <a:t>📘 Dictionary – Interview Questions</a:t>
            </a:r>
            <a:endParaRPr sz="2200" b="1"/>
          </a:p>
          <a:p>
            <a:pPr>
              <a:spcAft>
                <a:spcPct val="60000"/>
              </a:spcAft>
            </a:pPr>
            <a:endParaRPr sz="2200" b="1"/>
          </a:p>
          <a:p>
            <a:pPr>
              <a:buAutoNum type="arabicPeriod"/>
            </a:pPr>
            <a:r>
              <a:rPr sz="1600"/>
              <a:t>❓ How is a dictionary implemented internally in Python?</a:t>
            </a:r>
            <a:endParaRPr sz="1600"/>
          </a:p>
          <a:p>
            <a:pPr>
              <a:buAutoNum type="arabicPeriod"/>
            </a:pPr>
            <a:endParaRPr sz="1600"/>
          </a:p>
          <a:p>
            <a:pPr>
              <a:buAutoNum type="arabicPeriod"/>
            </a:pPr>
            <a:r>
              <a:rPr sz="1600"/>
              <a:t>❓ Can dictionary keys be of any type? What are the requirements?</a:t>
            </a:r>
            <a:endParaRPr sz="1600"/>
          </a:p>
          <a:p>
            <a:pPr>
              <a:buAutoNum type="arabicPeriod"/>
            </a:pPr>
            <a:endParaRPr sz="1600"/>
          </a:p>
          <a:p>
            <a:pPr>
              <a:buAutoNum type="arabicPeriod"/>
            </a:pPr>
            <a:r>
              <a:rPr sz="1600"/>
              <a:t>❓ What is the difference between dict.get() and dict[] for key lookup?</a:t>
            </a:r>
            <a:endParaRPr sz="1600"/>
          </a:p>
          <a:p>
            <a:pPr>
              <a:buAutoNum type="arabicPeriod"/>
            </a:pPr>
            <a:endParaRPr sz="1600"/>
          </a:p>
          <a:p>
            <a:pPr>
              <a:buAutoNum type="arabicPeriod"/>
            </a:pPr>
            <a:r>
              <a:rPr sz="1600"/>
              <a:t>❓ How can you merge two dictionaries in Python 3.9+?</a:t>
            </a:r>
            <a:endParaRPr sz="1600"/>
          </a:p>
          <a:p>
            <a:pPr>
              <a:buAutoNum type="arabicPeriod"/>
            </a:pPr>
            <a:endParaRPr sz="1600"/>
          </a:p>
          <a:p>
            <a:pPr>
              <a:buAutoNum type="arabicPeriod"/>
            </a:pPr>
            <a:r>
              <a:rPr sz="1600"/>
              <a:t>❓ How do you handle missing keys safely?</a:t>
            </a:r>
            <a:endParaRPr sz="1600"/>
          </a:p>
          <a:p>
            <a:pPr>
              <a:buAutoNum type="arabicPeriod"/>
            </a:pPr>
            <a:endParaRPr sz="1600"/>
          </a:p>
          <a:p>
            <a:pPr>
              <a:buAutoNum type="arabicPeriod"/>
            </a:pPr>
            <a:r>
              <a:rPr sz="1600"/>
              <a:t>❓ How do you sort a dictionary by value or by key?</a:t>
            </a:r>
            <a:endParaRPr sz="1600"/>
          </a:p>
          <a:p>
            <a:pPr>
              <a:buAutoNum type="arabicPeriod"/>
            </a:pPr>
            <a:endParaRPr sz="1600"/>
          </a:p>
          <a:p>
            <a:pPr>
              <a:buAutoNum type="arabicPeriod"/>
            </a:pPr>
            <a:r>
              <a:rPr sz="1600"/>
              <a:t>❓ Can you store complex data structures (like a list of dicts) in a dictionary?</a:t>
            </a:r>
            <a:endParaRPr sz="1600"/>
          </a:p>
          <a:p>
            <a:pPr>
              <a:buAutoNum type="arabicPeriod"/>
            </a:pPr>
            <a:endParaRPr sz="1600"/>
          </a:p>
          <a:p>
            <a:pPr>
              <a:buAutoNum type="arabicPeriod"/>
            </a:pPr>
            <a:r>
              <a:rPr sz="1600"/>
              <a:t>❓ When and why would you use defaultdict?</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867852"/>
            <a:ext cx="5080000" cy="3122295"/>
          </a:xfrm>
          <a:prstGeom prst="rect">
            <a:avLst/>
          </a:prstGeom>
        </p:spPr>
        <p:txBody>
          <a:bodyPr>
            <a:spAutoFit/>
          </a:bodyPr>
          <a:p>
            <a:pPr>
              <a:spcAft>
                <a:spcPct val="60000"/>
              </a:spcAft>
            </a:pPr>
            <a:r>
              <a:rPr sz="2200" b="1"/>
              <a:t>💡 Bonus Challenge</a:t>
            </a:r>
            <a:endParaRPr sz="2200" b="1"/>
          </a:p>
          <a:p>
            <a:r>
              <a:rPr sz="1600"/>
              <a:t>Create a Python program that:</a:t>
            </a:r>
            <a:endParaRPr sz="1600"/>
          </a:p>
          <a:p>
            <a:endParaRPr sz="1600"/>
          </a:p>
          <a:p>
            <a:pPr>
              <a:buFont typeface="Arial" panose="020B0604020202020204"/>
              <a:buChar char="•"/>
            </a:pPr>
            <a:r>
              <a:rPr sz="1600"/>
              <a:t>Uses a list of dictionaries to store users,</a:t>
            </a:r>
            <a:endParaRPr sz="1600"/>
          </a:p>
          <a:p>
            <a:pPr>
              <a:buFont typeface="Arial" panose="020B0604020202020204"/>
              <a:buChar char="•"/>
            </a:pPr>
            <a:endParaRPr sz="1600"/>
          </a:p>
          <a:p>
            <a:pPr>
              <a:buFont typeface="Arial" panose="020B0604020202020204"/>
              <a:buChar char="•"/>
            </a:pPr>
            <a:r>
              <a:rPr sz="1600"/>
              <a:t>Each dictionary has a frozenset of their interests,</a:t>
            </a:r>
            <a:endParaRPr sz="1600"/>
          </a:p>
          <a:p>
            <a:pPr>
              <a:buFont typeface="Arial" panose="020B0604020202020204"/>
              <a:buChar char="•"/>
            </a:pPr>
            <a:endParaRPr sz="1600"/>
          </a:p>
          <a:p>
            <a:pPr>
              <a:buFont typeface="Arial" panose="020B0604020202020204"/>
              <a:buChar char="•"/>
            </a:pPr>
            <a:r>
              <a:rPr sz="1600"/>
              <a:t>Tracks unique interest sets using a set of frozensets,</a:t>
            </a:r>
            <a:endParaRPr sz="1600"/>
          </a:p>
          <a:p>
            <a:pPr>
              <a:buFont typeface="Arial" panose="020B0604020202020204"/>
              <a:buChar char="•"/>
            </a:pPr>
            <a:endParaRPr sz="1600"/>
          </a:p>
          <a:p>
            <a:pPr>
              <a:buFont typeface="Arial" panose="020B0604020202020204"/>
              <a:buChar char="•"/>
            </a:pPr>
            <a:r>
              <a:rPr sz="1600"/>
              <a:t>And stores user login info using a dictionary of tuples (username, (email, last_login)).</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76530"/>
            <a:ext cx="12038330" cy="6644640"/>
          </a:xfrm>
          <a:prstGeom prst="rect">
            <a:avLst/>
          </a:prstGeom>
        </p:spPr>
        <p:txBody>
          <a:bodyPr wrap="square">
            <a:spAutoFit/>
          </a:bodyPr>
          <a:p>
            <a:pPr marL="0" indent="0">
              <a:lnSpc>
                <a:spcPct val="100000"/>
              </a:lnSpc>
              <a:spcBef>
                <a:spcPct val="0"/>
              </a:spcBef>
              <a:spcAft>
                <a:spcPts val="1000"/>
              </a:spcAft>
            </a:pPr>
            <a:r>
              <a:rPr sz="1600" b="0" i="0">
                <a:solidFill>
                  <a:srgbClr val="001D35"/>
                </a:solidFill>
                <a:latin typeface="Arial" panose="020B0604020202020204" pitchFamily="34" charset="0"/>
                <a:ea typeface="Google Sans"/>
                <a:cs typeface="Arial" panose="020B0604020202020204" pitchFamily="34" charset="0"/>
              </a:rPr>
              <a:t>Functions in Python are named blocks of organized, reusable code designed to perform specific tasks. They are fundamental to modularizing and structuring Python programs, promoting code reusability and readability.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Key Aspects of Python Functions: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Definition</a:t>
            </a:r>
            <a:r>
              <a:rPr sz="1200" b="0" i="0">
                <a:solidFill>
                  <a:srgbClr val="001D35"/>
                </a:solidFill>
                <a:latin typeface="Arial" panose="020B0604020202020204" pitchFamily="34" charset="0"/>
                <a:ea typeface="Google Sans"/>
                <a:cs typeface="Arial" panose="020B0604020202020204" pitchFamily="34" charset="0"/>
              </a:rPr>
              <a:t>: Functions are defined using the </a:t>
            </a:r>
            <a:r>
              <a:rPr sz="1200" b="0" i="0">
                <a:solidFill>
                  <a:srgbClr val="001D35"/>
                </a:solidFill>
                <a:latin typeface="Arial" panose="020B0604020202020204" pitchFamily="34" charset="0"/>
                <a:ea typeface="monospace"/>
                <a:cs typeface="Arial" panose="020B0604020202020204" pitchFamily="34" charset="0"/>
              </a:rPr>
              <a:t>def</a:t>
            </a:r>
            <a:r>
              <a:rPr sz="1200" b="0" i="0">
                <a:solidFill>
                  <a:srgbClr val="001D35"/>
                </a:solidFill>
                <a:latin typeface="Arial" panose="020B0604020202020204" pitchFamily="34" charset="0"/>
                <a:ea typeface="Google Sans"/>
                <a:cs typeface="Arial" panose="020B0604020202020204" pitchFamily="34" charset="0"/>
              </a:rPr>
              <a:t> keyword, followed by the function name, parentheses (which may contain parameters), and a colon. The function's body is indented.</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greet(name):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print(</a:t>
            </a:r>
            <a:r>
              <a:rPr sz="1000" b="0" i="0">
                <a:solidFill>
                  <a:srgbClr val="188038"/>
                </a:solidFill>
                <a:latin typeface="Arial" panose="020B0604020202020204" pitchFamily="34" charset="0"/>
                <a:ea typeface="monospace"/>
                <a:cs typeface="Arial" panose="020B0604020202020204" pitchFamily="34" charset="0"/>
              </a:rPr>
              <a:t>f"Hello, </a:t>
            </a:r>
            <a:r>
              <a:rPr sz="1000" b="0" i="0">
                <a:solidFill>
                  <a:srgbClr val="001D35"/>
                </a:solidFill>
                <a:latin typeface="Arial" panose="020B0604020202020204" pitchFamily="34" charset="0"/>
                <a:ea typeface="monospace"/>
                <a:cs typeface="Arial" panose="020B0604020202020204" pitchFamily="34" charset="0"/>
              </a:rPr>
              <a:t>{name}</a:t>
            </a:r>
            <a:r>
              <a:rPr sz="1000" b="0" i="0">
                <a:solidFill>
                  <a:srgbClr val="188038"/>
                </a:solidFill>
                <a:latin typeface="Arial" panose="020B0604020202020204" pitchFamily="34" charset="0"/>
                <a:ea typeface="monospace"/>
                <a:cs typeface="Arial" panose="020B0604020202020204" pitchFamily="34" charset="0"/>
              </a:rPr>
              <a:t>!"</a:t>
            </a:r>
            <a:r>
              <a:rPr sz="1000" b="0" i="0">
                <a:solidFill>
                  <a:srgbClr val="001D35"/>
                </a:solidFill>
                <a:latin typeface="Arial" panose="020B0604020202020204" pitchFamily="34" charset="0"/>
                <a:ea typeface="monospace"/>
                <a:cs typeface="Arial" panose="020B0604020202020204" pitchFamily="34" charset="0"/>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Calling</a:t>
            </a:r>
            <a:r>
              <a:rPr sz="1200" b="0" i="0">
                <a:solidFill>
                  <a:srgbClr val="001D35"/>
                </a:solidFill>
                <a:latin typeface="Arial" panose="020B0604020202020204" pitchFamily="34" charset="0"/>
                <a:ea typeface="Google Sans"/>
                <a:cs typeface="Arial" panose="020B0604020202020204" pitchFamily="34" charset="0"/>
              </a:rPr>
              <a:t>: Functions are executed by calling them by their name followed by parentheses, potentially passing arguments if the function expects parameters.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greet(</a:t>
            </a:r>
            <a:r>
              <a:rPr sz="1000" b="0" i="0">
                <a:solidFill>
                  <a:srgbClr val="188038"/>
                </a:solidFill>
                <a:latin typeface="Arial" panose="020B0604020202020204" pitchFamily="34" charset="0"/>
                <a:ea typeface="monospace"/>
                <a:cs typeface="Arial" panose="020B0604020202020204" pitchFamily="34" charset="0"/>
              </a:rPr>
              <a:t>"Alice"</a:t>
            </a:r>
            <a:r>
              <a:rPr sz="1000" b="0" i="0">
                <a:solidFill>
                  <a:srgbClr val="001D35"/>
                </a:solidFill>
                <a:latin typeface="Arial" panose="020B0604020202020204" pitchFamily="34" charset="0"/>
                <a:ea typeface="monospace"/>
                <a:cs typeface="Arial" panose="020B0604020202020204" pitchFamily="34" charset="0"/>
              </a:rPr>
              <a:t>) # Calls the greet function with "Alice" as an argument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Arguments and Parameters: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Parameters: Variables defined within the function's parentheses that receive input values when the function is called.</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Arguments: The actual values passed to the function when it is called.</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Return Values:</a:t>
            </a:r>
            <a:endParaRPr sz="1200"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200" b="0" i="0">
                <a:solidFill>
                  <a:srgbClr val="545D7E"/>
                </a:solidFill>
                <a:latin typeface="Arial" panose="020B0604020202020204" pitchFamily="34" charset="0"/>
                <a:ea typeface="Google Sans"/>
                <a:cs typeface="Arial" panose="020B0604020202020204" pitchFamily="34" charset="0"/>
              </a:rPr>
              <a:t>Functions can return a value using the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If no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is present, the function implicitly returns </a:t>
            </a:r>
            <a:r>
              <a:rPr sz="1200" b="0" i="0">
                <a:solidFill>
                  <a:srgbClr val="545D7E"/>
                </a:solidFill>
                <a:latin typeface="Arial" panose="020B0604020202020204" pitchFamily="34" charset="0"/>
                <a:ea typeface="monospace"/>
                <a:cs typeface="Arial" panose="020B0604020202020204" pitchFamily="34" charset="0"/>
              </a:rPr>
              <a:t>None</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add(a,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return</a:t>
            </a:r>
            <a:r>
              <a:rPr sz="1000" b="0" i="0">
                <a:solidFill>
                  <a:srgbClr val="001D35"/>
                </a:solidFill>
                <a:latin typeface="Arial" panose="020B0604020202020204" pitchFamily="34" charset="0"/>
                <a:ea typeface="monospace"/>
                <a:cs typeface="Arial" panose="020B0604020202020204" pitchFamily="34" charset="0"/>
              </a:rPr>
              <a:t> a +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result = add(</a:t>
            </a:r>
            <a:r>
              <a:rPr sz="1000" b="0" i="0">
                <a:solidFill>
                  <a:srgbClr val="B45908"/>
                </a:solidFill>
                <a:latin typeface="Arial" panose="020B0604020202020204" pitchFamily="34" charset="0"/>
                <a:ea typeface="monospace"/>
                <a:cs typeface="Arial" panose="020B0604020202020204" pitchFamily="34" charset="0"/>
              </a:rPr>
              <a:t>5</a:t>
            </a: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B45908"/>
                </a:solidFill>
                <a:latin typeface="Arial" panose="020B0604020202020204" pitchFamily="34" charset="0"/>
                <a:ea typeface="monospace"/>
                <a:cs typeface="Arial" panose="020B0604020202020204" pitchFamily="34" charset="0"/>
              </a:rPr>
              <a:t>3</a:t>
            </a:r>
            <a:r>
              <a:rPr sz="1000" b="0" i="0">
                <a:solidFill>
                  <a:srgbClr val="001D35"/>
                </a:solidFill>
                <a:latin typeface="Arial" panose="020B0604020202020204" pitchFamily="34" charset="0"/>
                <a:ea typeface="monospace"/>
                <a:cs typeface="Arial" panose="020B0604020202020204" pitchFamily="34" charset="0"/>
              </a:rPr>
              <a:t>) # result will be 8</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Types of Functions: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Built-in Functions: Functions provided by Python's standard library, readily available for use (e.g., </a:t>
            </a:r>
            <a:r>
              <a:rPr sz="1200" b="0" i="0">
                <a:solidFill>
                  <a:srgbClr val="545D7E"/>
                </a:solidFill>
                <a:latin typeface="Arial" panose="020B0604020202020204" pitchFamily="34" charset="0"/>
                <a:ea typeface="monospace"/>
                <a:cs typeface="Arial" panose="020B0604020202020204" pitchFamily="34" charset="0"/>
              </a:rPr>
              <a:t>print()</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len()</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sum()</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User-defined Functions: Functions created by the programmer to perform specific tasks.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Functions from Modules: Functions defined within modules that need to be imported before use (e.g., </a:t>
            </a:r>
            <a:r>
              <a:rPr sz="1200" b="0" i="0">
                <a:solidFill>
                  <a:srgbClr val="545D7E"/>
                </a:solidFill>
                <a:latin typeface="Arial" panose="020B0604020202020204" pitchFamily="34" charset="0"/>
                <a:ea typeface="monospace"/>
                <a:cs typeface="Arial" panose="020B0604020202020204" pitchFamily="34" charset="0"/>
              </a:rPr>
              <a:t>math.sqrt()</a:t>
            </a:r>
            <a:r>
              <a:rPr sz="1200" b="0" i="0">
                <a:solidFill>
                  <a:srgbClr val="545D7E"/>
                </a:solidFill>
                <a:latin typeface="Arial" panose="020B0604020202020204" pitchFamily="34" charset="0"/>
                <a:ea typeface="Google Sans"/>
                <a:cs typeface="Arial" panose="020B0604020202020204" pitchFamily="34" charset="0"/>
              </a:rPr>
              <a:t> from the </a:t>
            </a:r>
            <a:r>
              <a:rPr sz="1200" b="0" i="0">
                <a:solidFill>
                  <a:srgbClr val="545D7E"/>
                </a:solidFill>
                <a:latin typeface="Arial" panose="020B0604020202020204" pitchFamily="34" charset="0"/>
                <a:ea typeface="monospace"/>
                <a:cs typeface="Arial" panose="020B0604020202020204" pitchFamily="34" charset="0"/>
              </a:rPr>
              <a:t>math</a:t>
            </a:r>
            <a:r>
              <a:rPr sz="1200" b="0" i="0">
                <a:solidFill>
                  <a:srgbClr val="545D7E"/>
                </a:solidFill>
                <a:latin typeface="Arial" panose="020B0604020202020204" pitchFamily="34" charset="0"/>
                <a:ea typeface="Google Sans"/>
                <a:cs typeface="Arial" panose="020B0604020202020204" pitchFamily="34" charset="0"/>
              </a:rPr>
              <a:t> module).</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Advantages: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Modularity: Breaks down complex programs into smaller, manageable units.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Reusability: Avoids code duplication by allowing the same code block to be used multiple times.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Readability and Maintainability: Improves code organization and makes it easier to understand and modify.</a:t>
            </a:r>
            <a:endParaRPr sz="12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5616575" cy="6393815"/>
          </a:xfrm>
          <a:prstGeom prst="rect">
            <a:avLst/>
          </a:prstGeom>
        </p:spPr>
        <p:txBody>
          <a:bodyPr wrap="square">
            <a:spAutoFit/>
          </a:bodyPr>
          <a:p>
            <a:pPr>
              <a:spcAft>
                <a:spcPct val="60000"/>
              </a:spcAft>
            </a:pPr>
            <a:r>
              <a:rPr sz="2300" b="1"/>
              <a:t>📌 1. Defining and Calling a Function</a:t>
            </a:r>
            <a:endParaRPr sz="2300" b="1"/>
          </a:p>
          <a:p>
            <a:r>
              <a:rPr sz="1600"/>
              <a:t>A function is a reusable block of code that performs a specific task when called.</a:t>
            </a:r>
            <a:endParaRPr sz="1600"/>
          </a:p>
          <a:p>
            <a:pPr>
              <a:spcAft>
                <a:spcPct val="60000"/>
              </a:spcAft>
            </a:pPr>
            <a:r>
              <a:rPr sz="2200" b="1"/>
              <a:t>🔹 Syntax:</a:t>
            </a:r>
            <a:endParaRPr sz="2200" b="1"/>
          </a:p>
          <a:p>
            <a:r>
              <a:rPr sz="1600"/>
              <a:t>deffunction_name(parameters):
    # code block
    return value  # (optional)
</a:t>
            </a:r>
            <a:endParaRPr sz="1600"/>
          </a:p>
          <a:p>
            <a:pPr>
              <a:spcAft>
                <a:spcPct val="60000"/>
              </a:spcAft>
            </a:pPr>
            <a:r>
              <a:rPr b="1"/>
              <a:t>🔹 Example:</a:t>
            </a:r>
            <a:endParaRPr b="1"/>
          </a:p>
          <a:p>
            <a:r>
              <a:rPr sz="1600"/>
              <a:t>defgreet(name):
    print(f"Hello, {name}!")
greet("Amit")  # Output: Hello, Amit!
</a:t>
            </a:r>
            <a:endParaRPr sz="1000"/>
          </a:p>
          <a:p>
            <a:pPr>
              <a:spcAft>
                <a:spcPct val="60000"/>
              </a:spcAft>
            </a:pPr>
            <a:r>
              <a:rPr sz="1600" b="1"/>
              <a:t>✅ Use Case:</a:t>
            </a:r>
            <a:endParaRPr sz="1600" b="1"/>
          </a:p>
          <a:p>
            <a:pPr>
              <a:buFont typeface="Arial" panose="020B0604020202020204"/>
              <a:buChar char="•"/>
            </a:pPr>
            <a:r>
              <a:rPr sz="1600"/>
              <a:t>Avoid repeating code (DRY principle).</a:t>
            </a:r>
            <a:endParaRPr sz="1600"/>
          </a:p>
          <a:p>
            <a:pPr>
              <a:buFont typeface="Arial" panose="020B0604020202020204"/>
              <a:buChar char="•"/>
            </a:pPr>
            <a:r>
              <a:rPr sz="1600"/>
              <a:t>Structure code into smaller, manageable parts.</a:t>
            </a:r>
            <a:endParaRPr sz="1600"/>
          </a:p>
          <a:p>
            <a:pPr>
              <a:buFont typeface="Arial" panose="020B0604020202020204"/>
              <a:buChar char="•"/>
            </a:pPr>
            <a:endParaRPr sz="1600"/>
          </a:p>
          <a:p>
            <a:pPr>
              <a:spcAft>
                <a:spcPct val="60000"/>
              </a:spcAft>
            </a:pPr>
            <a:r>
              <a:rPr sz="1600" b="1"/>
              <a:t>🌍 Real-World Scenario:</a:t>
            </a:r>
            <a:endParaRPr sz="1600" b="1"/>
          </a:p>
          <a:p>
            <a:r>
              <a:rPr sz="1600"/>
              <a:t>A banking application uses a function calculate_interest(principal, rate, time) to compute interest multiple times.</a:t>
            </a:r>
            <a:endParaRPr sz="1600"/>
          </a:p>
        </p:txBody>
      </p:sp>
      <p:sp>
        <p:nvSpPr>
          <p:cNvPr id="3" name="Text Box 2"/>
          <p:cNvSpPr txBox="1"/>
          <p:nvPr/>
        </p:nvSpPr>
        <p:spPr>
          <a:xfrm>
            <a:off x="6411595" y="165735"/>
            <a:ext cx="5080000" cy="4608195"/>
          </a:xfrm>
          <a:prstGeom prst="rect">
            <a:avLst/>
          </a:prstGeom>
        </p:spPr>
        <p:txBody>
          <a:bodyPr>
            <a:spAutoFit/>
          </a:bodyPr>
          <a:p>
            <a:pPr>
              <a:spcAft>
                <a:spcPct val="60000"/>
              </a:spcAft>
            </a:pPr>
            <a:r>
              <a:rPr sz="2300" b="1"/>
              <a:t>📌 2. return Statement</a:t>
            </a:r>
            <a:endParaRPr sz="2300" b="1"/>
          </a:p>
          <a:p>
            <a:r>
              <a:rPr sz="1600"/>
              <a:t>return sends a value back to the function caller.</a:t>
            </a:r>
            <a:endParaRPr sz="1600"/>
          </a:p>
          <a:p>
            <a:pPr>
              <a:spcAft>
                <a:spcPct val="60000"/>
              </a:spcAft>
            </a:pPr>
            <a:r>
              <a:rPr sz="2200" b="1"/>
              <a:t>🔹 Example:</a:t>
            </a:r>
            <a:endParaRPr sz="2200" b="1"/>
          </a:p>
          <a:p>
            <a:r>
              <a:rPr sz="1600"/>
              <a:t>defsquare(x):
    return x * x
result = square(5)  # result = 25
</a:t>
            </a:r>
            <a:endParaRPr sz="1600"/>
          </a:p>
          <a:p>
            <a:pPr>
              <a:spcAft>
                <a:spcPct val="60000"/>
              </a:spcAft>
            </a:pPr>
            <a:r>
              <a:rPr sz="2200" b="1"/>
              <a:t>✅ Use Case:</a:t>
            </a:r>
            <a:endParaRPr sz="2200" b="1"/>
          </a:p>
          <a:p>
            <a:r>
              <a:rPr sz="1600"/>
              <a:t>To send computed results to other parts of the program.</a:t>
            </a:r>
            <a:endParaRPr sz="1600"/>
          </a:p>
          <a:p>
            <a:pPr>
              <a:spcAft>
                <a:spcPct val="60000"/>
              </a:spcAft>
            </a:pPr>
            <a:r>
              <a:rPr sz="2200" b="1"/>
              <a:t>🌍 Real-World Scenario:</a:t>
            </a:r>
            <a:endParaRPr sz="2200" b="1"/>
          </a:p>
          <a:p>
            <a:r>
              <a:rPr sz="1600"/>
              <a:t>In an e-commerce app, get_discounted_price() returns the final price after applying a discount.</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9870" y="0"/>
            <a:ext cx="5080000" cy="6330315"/>
          </a:xfrm>
          <a:prstGeom prst="rect">
            <a:avLst/>
          </a:prstGeom>
        </p:spPr>
        <p:txBody>
          <a:bodyPr>
            <a:spAutoFit/>
          </a:bodyPr>
          <a:p>
            <a:pPr>
              <a:spcAft>
                <a:spcPct val="60000"/>
              </a:spcAft>
            </a:pPr>
            <a:r>
              <a:rPr sz="2300" b="1"/>
              <a:t>📌 3. Types of Arguments</a:t>
            </a:r>
            <a:endParaRPr sz="2300" b="1"/>
          </a:p>
          <a:p>
            <a:pPr>
              <a:spcAft>
                <a:spcPct val="60000"/>
              </a:spcAft>
            </a:pPr>
            <a:r>
              <a:rPr sz="2200" b="1"/>
              <a:t>🔸 a. Default Arguments</a:t>
            </a:r>
            <a:endParaRPr sz="2200" b="1"/>
          </a:p>
          <a:p>
            <a:pPr>
              <a:spcAft>
                <a:spcPct val="60000"/>
              </a:spcAft>
            </a:pPr>
            <a:r>
              <a:rPr sz="2200" b="1"/>
              <a:t>🔹 Definition:</a:t>
            </a:r>
            <a:endParaRPr sz="2200" b="1"/>
          </a:p>
          <a:p>
            <a:r>
              <a:rPr sz="1600"/>
              <a:t>Arguments with default values that are used if no value is passed.</a:t>
            </a:r>
            <a:endParaRPr sz="1600"/>
          </a:p>
          <a:p>
            <a:r>
              <a:rPr sz="1600"/>
              <a:t>defwelcome(name="Guest"):
    print("Welcome", name)
</a:t>
            </a:r>
            <a:endParaRPr sz="1600"/>
          </a:p>
          <a:p>
            <a:r>
              <a:rPr sz="1600"/>
              <a:t>✅ Use Case: Set fallback values.</a:t>
            </a:r>
            <a:endParaRPr sz="1600"/>
          </a:p>
          <a:p>
            <a:r>
              <a:rPr sz="1600"/>
              <a:t>🌍 Real-World: Showing “Hello, Guest” on a website if user name is not available.</a:t>
            </a:r>
            <a:endParaRPr sz="1600"/>
          </a:p>
          <a:p>
            <a:pPr>
              <a:spcAft>
                <a:spcPct val="60000"/>
              </a:spcAft>
            </a:pPr>
            <a:r>
              <a:rPr sz="2200" b="1"/>
              <a:t>🔸 b. Variable-Length Arguments</a:t>
            </a:r>
            <a:endParaRPr sz="2200" b="1"/>
          </a:p>
          <a:p>
            <a:pPr>
              <a:spcAft>
                <a:spcPct val="60000"/>
              </a:spcAft>
            </a:pPr>
            <a:r>
              <a:rPr sz="1900" b="1"/>
              <a:t>🔹 *args → non-keyworded</a:t>
            </a:r>
            <a:endParaRPr sz="1900" b="1"/>
          </a:p>
          <a:p>
            <a:r>
              <a:rPr sz="1600"/>
              <a:t>deftotal(*numbers):
    returnsum(numbers)
</a:t>
            </a:r>
            <a:endParaRPr sz="1600"/>
          </a:p>
          <a:p>
            <a:r>
              <a:rPr sz="1600"/>
              <a:t>✅ Use Case: Sum of any number of inputs.</a:t>
            </a:r>
            <a:endParaRPr sz="1600"/>
          </a:p>
          <a:p>
            <a:r>
              <a:rPr sz="1600"/>
              <a:t>🌍 Real-World: Billing system that handles multiple items dynamically.</a:t>
            </a:r>
            <a:endParaRPr sz="1600"/>
          </a:p>
        </p:txBody>
      </p:sp>
      <p:sp>
        <p:nvSpPr>
          <p:cNvPr id="3" name="Text Box 2"/>
          <p:cNvSpPr txBox="1"/>
          <p:nvPr/>
        </p:nvSpPr>
        <p:spPr>
          <a:xfrm>
            <a:off x="6096000" y="0"/>
            <a:ext cx="6096000" cy="2059940"/>
          </a:xfrm>
          <a:prstGeom prst="rect">
            <a:avLst/>
          </a:prstGeom>
          <a:noFill/>
        </p:spPr>
        <p:txBody>
          <a:bodyPr wrap="square" rtlCol="0" anchor="t">
            <a:spAutoFit/>
          </a:bodyPr>
          <a:p>
            <a:pPr>
              <a:spcAft>
                <a:spcPct val="60000"/>
              </a:spcAft>
            </a:pPr>
            <a:r>
              <a:rPr sz="1900" b="1">
                <a:sym typeface="+mn-ea"/>
              </a:rPr>
              <a:t>🔹 **kwargs → keyworded</a:t>
            </a:r>
            <a:endParaRPr sz="1900" b="1"/>
          </a:p>
          <a:p>
            <a:r>
              <a:rPr sz="1600">
                <a:sym typeface="+mn-ea"/>
              </a:rPr>
              <a:t>defuser_profile(**details):
    print(details)
</a:t>
            </a:r>
            <a:endParaRPr sz="1600"/>
          </a:p>
          <a:p>
            <a:r>
              <a:rPr sz="1600">
                <a:sym typeface="+mn-ea"/>
              </a:rPr>
              <a:t>✅ Use Case: Accept flexible key-value inputs.</a:t>
            </a:r>
            <a:endParaRPr sz="1600"/>
          </a:p>
          <a:p>
            <a:r>
              <a:rPr sz="1600">
                <a:sym typeface="+mn-ea"/>
              </a:rPr>
              <a:t>🌍 Real-World: User profile with optional details like name, email, dob, etc.</a:t>
            </a:r>
            <a:endParaRPr lang="en-US" sz="160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055" y="178435"/>
            <a:ext cx="5080000" cy="5516245"/>
          </a:xfrm>
          <a:prstGeom prst="rect">
            <a:avLst/>
          </a:prstGeom>
        </p:spPr>
        <p:txBody>
          <a:bodyPr>
            <a:spAutoFit/>
          </a:bodyPr>
          <a:p>
            <a:pPr>
              <a:spcAft>
                <a:spcPct val="60000"/>
              </a:spcAft>
            </a:pPr>
            <a:r>
              <a:rPr sz="2300" b="1"/>
              <a:t>📌 4. Variable Scope: Local vs Global</a:t>
            </a:r>
            <a:endParaRPr sz="2300" b="1"/>
          </a:p>
          <a:p>
            <a:pPr>
              <a:spcAft>
                <a:spcPct val="60000"/>
              </a:spcAft>
            </a:pPr>
            <a:r>
              <a:rPr sz="2200" b="1"/>
              <a:t>🔹 Local Variable:</a:t>
            </a:r>
            <a:endParaRPr sz="2200" b="1"/>
          </a:p>
          <a:p>
            <a:r>
              <a:rPr sz="1600"/>
              <a:t>Defined and accessible only inside the function.</a:t>
            </a:r>
            <a:endParaRPr sz="1600"/>
          </a:p>
          <a:p>
            <a:r>
              <a:rPr sz="1600"/>
              <a:t>deflocal_example():
    x = 10
    print(x)
</a:t>
            </a:r>
            <a:endParaRPr sz="1600"/>
          </a:p>
          <a:p>
            <a:pPr>
              <a:spcAft>
                <a:spcPct val="60000"/>
              </a:spcAft>
            </a:pPr>
            <a:r>
              <a:rPr sz="2200" b="1"/>
              <a:t>🔹 Global Variable:</a:t>
            </a:r>
            <a:endParaRPr sz="2200" b="1"/>
          </a:p>
          <a:p>
            <a:r>
              <a:rPr sz="1600"/>
              <a:t>Defined outside any function and accessible everywhere.</a:t>
            </a:r>
            <a:endParaRPr sz="1600"/>
          </a:p>
          <a:p>
            <a:r>
              <a:rPr sz="1600"/>
              <a:t>x = 5
defmodify():
    global x
    x = 20
</a:t>
            </a:r>
            <a:endParaRPr sz="1600"/>
          </a:p>
          <a:p>
            <a:r>
              <a:rPr sz="1600"/>
              <a:t>✅ Use Case: Keep variables confined to functions unless sharing is necessary.</a:t>
            </a:r>
            <a:endParaRPr sz="1600"/>
          </a:p>
          <a:p>
            <a:r>
              <a:rPr sz="1600"/>
              <a:t>🌍 Real-World: In a game, score might be a global variable, but temporary bonuses are local.</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93345"/>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700405" y="2638425"/>
            <a:ext cx="3879215" cy="429895"/>
          </a:xfrm>
          <a:prstGeom prst="rect">
            <a:avLst/>
          </a:prstGeom>
        </p:spPr>
        <p:txBody>
          <a:bodyPr wrap="square">
            <a:spAutoFit/>
          </a:bodyPr>
          <a:p>
            <a:pPr>
              <a:spcAft>
                <a:spcPct val="60000"/>
              </a:spcAft>
            </a:pPr>
            <a:r>
              <a:rPr sz="2200" b="1"/>
              <a:t>✅ lambda vs def in Python</a:t>
            </a:r>
            <a:endParaRPr sz="2200" b="1"/>
          </a:p>
        </p:txBody>
      </p:sp>
      <p:graphicFrame>
        <p:nvGraphicFramePr>
          <p:cNvPr id="4" name="Table 3"/>
          <p:cNvGraphicFramePr/>
          <p:nvPr/>
        </p:nvGraphicFramePr>
        <p:xfrm>
          <a:off x="700405" y="3303905"/>
          <a:ext cx="8006715" cy="1508760"/>
        </p:xfrm>
        <a:graphic>
          <a:graphicData uri="http://schemas.openxmlformats.org/drawingml/2006/table">
            <a:tbl>
              <a:tblPr/>
              <a:tblGrid>
                <a:gridCol w="2668905"/>
                <a:gridCol w="2668905"/>
                <a:gridCol w="2668905"/>
              </a:tblGrid>
              <a:tr h="0">
                <a:tc>
                  <a:txBody>
                    <a:bodyPr/>
                    <a:p>
                      <a:r>
                        <a:rPr sz="1400"/>
                        <a:t>Feature</a:t>
                      </a:r>
                      <a:endParaRPr sz="1400"/>
                    </a:p>
                  </a:txBody>
                  <a:tcPr marL="0" marR="0" marT="0" marB="0" anchor="ctr" anchorCtr="0">
                    <a:lnL>
                      <a:noFill/>
                    </a:lnL>
                    <a:lnR>
                      <a:noFill/>
                    </a:lnR>
                    <a:lnT>
                      <a:noFill/>
                    </a:lnT>
                    <a:lnB>
                      <a:noFill/>
                    </a:lnB>
                    <a:noFill/>
                  </a:tcPr>
                </a:tc>
                <a:tc>
                  <a:txBody>
                    <a:bodyPr/>
                    <a:p>
                      <a:r>
                        <a:rPr sz="1400"/>
                        <a:t>lambda Function</a:t>
                      </a:r>
                      <a:endParaRPr sz="1400"/>
                    </a:p>
                  </a:txBody>
                  <a:tcPr marL="0" marR="0" marT="0" marB="0" anchor="ctr" anchorCtr="0">
                    <a:lnL>
                      <a:noFill/>
                    </a:lnL>
                    <a:lnR>
                      <a:noFill/>
                    </a:lnR>
                    <a:lnT>
                      <a:noFill/>
                    </a:lnT>
                    <a:lnB>
                      <a:noFill/>
                    </a:lnB>
                    <a:noFill/>
                  </a:tcPr>
                </a:tc>
                <a:tc>
                  <a:txBody>
                    <a:bodyPr/>
                    <a:p>
                      <a:r>
                        <a:rPr sz="1400"/>
                        <a:t>def Function</a:t>
                      </a:r>
                      <a:endParaRPr sz="1400"/>
                    </a:p>
                  </a:txBody>
                  <a:tcPr marL="0" marR="0" marT="0" marB="0" anchor="ctr" anchorCtr="0">
                    <a:lnL>
                      <a:noFill/>
                    </a:lnL>
                    <a:lnR>
                      <a:noFill/>
                    </a:lnR>
                    <a:lnT>
                      <a:noFill/>
                    </a:lnT>
                    <a:lnB>
                      <a:noFill/>
                    </a:lnB>
                    <a:noFill/>
                  </a:tcPr>
                </a:tc>
              </a:tr>
              <a:tr h="0">
                <a:tc>
                  <a:txBody>
                    <a:bodyPr/>
                    <a:p>
                      <a:r>
                        <a:rPr sz="1400"/>
                        <a:t>Syntax</a:t>
                      </a:r>
                      <a:endParaRPr sz="1400"/>
                    </a:p>
                  </a:txBody>
                  <a:tcPr marL="0" marR="0" marT="0" marB="0" anchor="ctr" anchorCtr="0">
                    <a:lnL>
                      <a:noFill/>
                    </a:lnL>
                    <a:lnR>
                      <a:noFill/>
                    </a:lnR>
                    <a:lnT>
                      <a:noFill/>
                    </a:lnT>
                    <a:lnB>
                      <a:noFill/>
                    </a:lnB>
                    <a:noFill/>
                  </a:tcPr>
                </a:tc>
                <a:tc>
                  <a:txBody>
                    <a:bodyPr/>
                    <a:p>
                      <a:r>
                        <a:rPr sz="1400"/>
                        <a:t>One-liner, anonymous</a:t>
                      </a:r>
                      <a:endParaRPr sz="1400"/>
                    </a:p>
                  </a:txBody>
                  <a:tcPr marL="0" marR="0" marT="0" marB="0" anchor="ctr" anchorCtr="0">
                    <a:lnL>
                      <a:noFill/>
                    </a:lnL>
                    <a:lnR>
                      <a:noFill/>
                    </a:lnR>
                    <a:lnT>
                      <a:noFill/>
                    </a:lnT>
                    <a:lnB>
                      <a:noFill/>
                    </a:lnB>
                    <a:noFill/>
                  </a:tcPr>
                </a:tc>
                <a:tc>
                  <a:txBody>
                    <a:bodyPr/>
                    <a:p>
                      <a:r>
                        <a:rPr sz="1400"/>
                        <a:t>Multi-line, named</a:t>
                      </a:r>
                      <a:endParaRPr sz="1400"/>
                    </a:p>
                  </a:txBody>
                  <a:tcPr marL="0" marR="0" marT="0" marB="0" anchor="ctr" anchorCtr="0">
                    <a:lnL>
                      <a:noFill/>
                    </a:lnL>
                    <a:lnR>
                      <a:noFill/>
                    </a:lnR>
                    <a:lnT>
                      <a:noFill/>
                    </a:lnT>
                    <a:lnB>
                      <a:noFill/>
                    </a:lnB>
                    <a:noFill/>
                  </a:tcPr>
                </a:tc>
              </a:tr>
              <a:tr h="0">
                <a:tc>
                  <a:txBody>
                    <a:bodyPr/>
                    <a:p>
                      <a:r>
                        <a:rPr sz="1400"/>
                        <a:t>Use Case</a:t>
                      </a:r>
                      <a:endParaRPr sz="1400"/>
                    </a:p>
                  </a:txBody>
                  <a:tcPr marL="0" marR="0" marT="0" marB="0" anchor="ctr" anchorCtr="0">
                    <a:lnL>
                      <a:noFill/>
                    </a:lnL>
                    <a:lnR>
                      <a:noFill/>
                    </a:lnR>
                    <a:lnT>
                      <a:noFill/>
                    </a:lnT>
                    <a:lnB>
                      <a:noFill/>
                    </a:lnB>
                    <a:noFill/>
                  </a:tcPr>
                </a:tc>
                <a:tc>
                  <a:txBody>
                    <a:bodyPr/>
                    <a:p>
                      <a:r>
                        <a:rPr sz="1400"/>
                        <a:t>Small, throwaway functions</a:t>
                      </a:r>
                      <a:endParaRPr sz="1400"/>
                    </a:p>
                  </a:txBody>
                  <a:tcPr marL="0" marR="0" marT="0" marB="0" anchor="ctr" anchorCtr="0">
                    <a:lnL>
                      <a:noFill/>
                    </a:lnL>
                    <a:lnR>
                      <a:noFill/>
                    </a:lnR>
                    <a:lnT>
                      <a:noFill/>
                    </a:lnT>
                    <a:lnB>
                      <a:noFill/>
                    </a:lnB>
                    <a:noFill/>
                  </a:tcPr>
                </a:tc>
                <a:tc>
                  <a:txBody>
                    <a:bodyPr/>
                    <a:p>
                      <a:r>
                        <a:rPr sz="1400"/>
                        <a:t>Reusable and complex logic</a:t>
                      </a:r>
                      <a:endParaRPr sz="1400"/>
                    </a:p>
                  </a:txBody>
                  <a:tcPr marL="0" marR="0" marT="0" marB="0" anchor="ctr" anchorCtr="0">
                    <a:lnL>
                      <a:noFill/>
                    </a:lnL>
                    <a:lnR>
                      <a:noFill/>
                    </a:lnR>
                    <a:lnT>
                      <a:noFill/>
                    </a:lnT>
                    <a:lnB>
                      <a:noFill/>
                    </a:lnB>
                    <a:noFill/>
                  </a:tcPr>
                </a:tc>
              </a:tr>
              <a:tr h="0">
                <a:tc>
                  <a:txBody>
                    <a:bodyPr/>
                    <a:p>
                      <a:r>
                        <a:rPr sz="1400"/>
                        <a:t>Return Statement</a:t>
                      </a:r>
                      <a:endParaRPr sz="1400"/>
                    </a:p>
                  </a:txBody>
                  <a:tcPr marL="0" marR="0" marT="0" marB="0" anchor="ctr" anchorCtr="0">
                    <a:lnL>
                      <a:noFill/>
                    </a:lnL>
                    <a:lnR>
                      <a:noFill/>
                    </a:lnR>
                    <a:lnT>
                      <a:noFill/>
                    </a:lnT>
                    <a:lnB>
                      <a:noFill/>
                    </a:lnB>
                    <a:noFill/>
                  </a:tcPr>
                </a:tc>
                <a:tc>
                  <a:txBody>
                    <a:bodyPr/>
                    <a:p>
                      <a:r>
                        <a:rPr sz="1400"/>
                        <a:t>Implicit (always returns an expression)</a:t>
                      </a:r>
                      <a:endParaRPr sz="1400"/>
                    </a:p>
                  </a:txBody>
                  <a:tcPr marL="0" marR="0" marT="0" marB="0" anchor="ctr" anchorCtr="0">
                    <a:lnL>
                      <a:noFill/>
                    </a:lnL>
                    <a:lnR>
                      <a:noFill/>
                    </a:lnR>
                    <a:lnT>
                      <a:noFill/>
                    </a:lnT>
                    <a:lnB>
                      <a:noFill/>
                    </a:lnB>
                    <a:noFill/>
                  </a:tcPr>
                </a:tc>
                <a:tc>
                  <a:txBody>
                    <a:bodyPr/>
                    <a:p>
                      <a:r>
                        <a:rPr sz="1400"/>
                        <a:t>Explicit (return keyword)</a:t>
                      </a:r>
                      <a:endParaRPr sz="1400"/>
                    </a:p>
                  </a:txBody>
                  <a:tcPr marL="0" marR="0" marT="0" marB="0" anchor="ctr" anchorCtr="0">
                    <a:lnL>
                      <a:noFill/>
                    </a:lnL>
                    <a:lnR>
                      <a:noFill/>
                    </a:lnR>
                    <a:lnT>
                      <a:noFill/>
                    </a:lnT>
                    <a:lnB>
                      <a:noFill/>
                    </a:lnB>
                    <a:noFill/>
                  </a:tcPr>
                </a:tc>
              </a:tr>
              <a:tr h="0">
                <a:tc>
                  <a:txBody>
                    <a:bodyPr/>
                    <a:p>
                      <a:r>
                        <a:rPr sz="1400"/>
                        <a:t>Function Name</a:t>
                      </a:r>
                      <a:endParaRPr sz="1400"/>
                    </a:p>
                  </a:txBody>
                  <a:tcPr marL="0" marR="0" marT="0" marB="0" anchor="ctr" anchorCtr="0">
                    <a:lnL>
                      <a:noFill/>
                    </a:lnL>
                    <a:lnR>
                      <a:noFill/>
                    </a:lnR>
                    <a:lnT>
                      <a:noFill/>
                    </a:lnT>
                    <a:lnB>
                      <a:noFill/>
                    </a:lnB>
                    <a:noFill/>
                  </a:tcPr>
                </a:tc>
                <a:tc>
                  <a:txBody>
                    <a:bodyPr/>
                    <a:p>
                      <a:r>
                        <a:rPr sz="1400"/>
                        <a:t>Anonymous (no name unless assigned)</a:t>
                      </a:r>
                      <a:endParaRPr sz="1400"/>
                    </a:p>
                  </a:txBody>
                  <a:tcPr marL="0" marR="0" marT="0" marB="0" anchor="ctr" anchorCtr="0">
                    <a:lnL>
                      <a:noFill/>
                    </a:lnL>
                    <a:lnR>
                      <a:noFill/>
                    </a:lnR>
                    <a:lnT>
                      <a:noFill/>
                    </a:lnT>
                    <a:lnB>
                      <a:noFill/>
                    </a:lnB>
                    <a:noFill/>
                  </a:tcPr>
                </a:tc>
                <a:tc>
                  <a:txBody>
                    <a:bodyPr/>
                    <a:p>
                      <a:r>
                        <a:rPr sz="1400"/>
                        <a:t>Always has a name</a:t>
                      </a:r>
                      <a:endParaRPr sz="1400"/>
                    </a:p>
                  </a:txBody>
                  <a:tcPr marL="0" marR="0" marT="0" marB="0" anchor="ctr" anchorCtr="0">
                    <a:lnL>
                      <a:noFill/>
                    </a:lnL>
                    <a:lnR>
                      <a:noFill/>
                    </a:lnR>
                    <a:lnT>
                      <a:noFill/>
                    </a:lnT>
                    <a:lnB>
                      <a:noFill/>
                    </a:lnB>
                    <a:noFill/>
                  </a:tcPr>
                </a:tc>
              </a:tr>
              <a:tr h="0">
                <a:tc>
                  <a:txBody>
                    <a:bodyPr/>
                    <a:p>
                      <a:r>
                        <a:rPr sz="1400"/>
                        <a:t>Number of Expressions</a:t>
                      </a:r>
                      <a:endParaRPr sz="1400"/>
                    </a:p>
                  </a:txBody>
                  <a:tcPr marL="0" marR="0" marT="0" marB="0" anchor="ctr" anchorCtr="0">
                    <a:lnL>
                      <a:noFill/>
                    </a:lnL>
                    <a:lnR>
                      <a:noFill/>
                    </a:lnR>
                    <a:lnT>
                      <a:noFill/>
                    </a:lnT>
                    <a:lnB>
                      <a:noFill/>
                    </a:lnB>
                    <a:noFill/>
                  </a:tcPr>
                </a:tc>
                <a:tc>
                  <a:txBody>
                    <a:bodyPr/>
                    <a:p>
                      <a:r>
                        <a:rPr sz="1400"/>
                        <a:t>Only one expression allowed</a:t>
                      </a:r>
                      <a:endParaRPr sz="1400"/>
                    </a:p>
                  </a:txBody>
                  <a:tcPr marL="0" marR="0" marT="0" marB="0" anchor="ctr" anchorCtr="0">
                    <a:lnL>
                      <a:noFill/>
                    </a:lnL>
                    <a:lnR>
                      <a:noFill/>
                    </a:lnR>
                    <a:lnT>
                      <a:noFill/>
                    </a:lnT>
                    <a:lnB>
                      <a:noFill/>
                    </a:lnB>
                    <a:noFill/>
                  </a:tcPr>
                </a:tc>
                <a:tc>
                  <a:txBody>
                    <a:bodyPr/>
                    <a:p>
                      <a:r>
                        <a:rPr sz="1400"/>
                        <a:t>Multiple expressions/statements allowed</a:t>
                      </a:r>
                      <a:endParaRPr sz="1400"/>
                    </a:p>
                  </a:txBody>
                  <a:tcPr marL="0" marR="0" marT="0" marB="0" anchor="ctr" anchorCtr="0">
                    <a:lnL>
                      <a:noFill/>
                    </a:lnL>
                    <a:lnR>
                      <a:noFill/>
                    </a:lnR>
                    <a:lnT>
                      <a:noFill/>
                    </a:lnT>
                    <a:lnB>
                      <a:noFill/>
                    </a:lnB>
                    <a:noFill/>
                  </a:tcPr>
                </a:tc>
              </a:tr>
              <a:tr h="0">
                <a:tc>
                  <a:txBody>
                    <a:bodyPr/>
                    <a:p>
                      <a:r>
                        <a:rPr sz="1400"/>
                        <a:t>Readability</a:t>
                      </a:r>
                      <a:endParaRPr sz="1400"/>
                    </a:p>
                  </a:txBody>
                  <a:tcPr marL="0" marR="0" marT="0" marB="0" anchor="ctr" anchorCtr="0">
                    <a:lnL>
                      <a:noFill/>
                    </a:lnL>
                    <a:lnR>
                      <a:noFill/>
                    </a:lnR>
                    <a:lnT>
                      <a:noFill/>
                    </a:lnT>
                    <a:lnB>
                      <a:noFill/>
                    </a:lnB>
                    <a:noFill/>
                  </a:tcPr>
                </a:tc>
                <a:tc>
                  <a:txBody>
                    <a:bodyPr/>
                    <a:p>
                      <a:r>
                        <a:rPr sz="1400"/>
                        <a:t>More readable for short logic</a:t>
                      </a:r>
                      <a:endParaRPr sz="1400"/>
                    </a:p>
                  </a:txBody>
                  <a:tcPr marL="0" marR="0" marT="0" marB="0" anchor="ctr" anchorCtr="0">
                    <a:lnL>
                      <a:noFill/>
                    </a:lnL>
                    <a:lnR>
                      <a:noFill/>
                    </a:lnR>
                    <a:lnT>
                      <a:noFill/>
                    </a:lnT>
                    <a:lnB>
                      <a:noFill/>
                    </a:lnB>
                    <a:noFill/>
                  </a:tcPr>
                </a:tc>
                <a:tc>
                  <a:txBody>
                    <a:bodyPr/>
                    <a:p>
                      <a:r>
                        <a:rPr sz="1400"/>
                        <a:t>Better for complex logic</a:t>
                      </a:r>
                      <a:endParaRPr sz="1400"/>
                    </a:p>
                  </a:txBody>
                  <a:tcPr marL="0" marR="0" marT="0" marB="0" anchor="ctr" anchorCtr="0">
                    <a:lnL>
                      <a:noFill/>
                    </a:lnL>
                    <a:lnR>
                      <a:noFill/>
                    </a:lnR>
                    <a:lnT>
                      <a:noFill/>
                    </a:lnT>
                    <a:lnB>
                      <a:noFill/>
                    </a:lnB>
                    <a:noFill/>
                  </a:tcPr>
                </a:tc>
              </a:tr>
              <a:tr h="0">
                <a:tc>
                  <a:txBody>
                    <a:bodyPr/>
                    <a:p>
                      <a:r>
                        <a:rPr sz="1400"/>
                        <a:t>Scope &amp; Reuse</a:t>
                      </a:r>
                      <a:endParaRPr sz="1400"/>
                    </a:p>
                  </a:txBody>
                  <a:tcPr marL="0" marR="0" marT="0" marB="0" anchor="ctr" anchorCtr="0">
                    <a:lnL>
                      <a:noFill/>
                    </a:lnL>
                    <a:lnR>
                      <a:noFill/>
                    </a:lnR>
                    <a:lnT>
                      <a:noFill/>
                    </a:lnT>
                    <a:lnB>
                      <a:noFill/>
                    </a:lnB>
                    <a:noFill/>
                  </a:tcPr>
                </a:tc>
                <a:tc>
                  <a:txBody>
                    <a:bodyPr/>
                    <a:p>
                      <a:r>
                        <a:rPr sz="1400"/>
                        <a:t>Used once or inline</a:t>
                      </a:r>
                      <a:endParaRPr sz="1400"/>
                    </a:p>
                  </a:txBody>
                  <a:tcPr marL="0" marR="0" marT="0" marB="0" anchor="ctr" anchorCtr="0">
                    <a:lnL>
                      <a:noFill/>
                    </a:lnL>
                    <a:lnR>
                      <a:noFill/>
                    </a:lnR>
                    <a:lnT>
                      <a:noFill/>
                    </a:lnT>
                    <a:lnB>
                      <a:noFill/>
                    </a:lnB>
                    <a:noFill/>
                  </a:tcPr>
                </a:tc>
                <a:tc>
                  <a:txBody>
                    <a:bodyPr/>
                    <a:p>
                      <a:r>
                        <a:rPr sz="1400"/>
                        <a:t>Can be reused, tested, and maintained</a:t>
                      </a:r>
                      <a:endParaRPr sz="1400"/>
                    </a:p>
                  </a:txBody>
                  <a:tcPr marL="0" marR="0" marT="0" marB="0" anchor="ctr" anchorCtr="0">
                    <a:lnL>
                      <a:noFill/>
                    </a:lnL>
                    <a:lnR>
                      <a:noFill/>
                    </a:lnR>
                    <a:lnT>
                      <a:noFill/>
                    </a:lnT>
                    <a:lnB>
                      <a:noFill/>
                    </a:lnB>
                    <a:noFill/>
                  </a:tcPr>
                </a:tc>
              </a:tr>
              <a:tr h="0">
                <a:tc>
                  <a:txBody>
                    <a:bodyPr/>
                    <a:p>
                      <a:r>
                        <a:rPr sz="1400"/>
                        <a:t>Best With</a:t>
                      </a:r>
                      <a:endParaRPr sz="1400"/>
                    </a:p>
                  </a:txBody>
                  <a:tcPr marL="0" marR="0" marT="0" marB="0" anchor="ctr" anchorCtr="0">
                    <a:lnL>
                      <a:noFill/>
                    </a:lnL>
                    <a:lnR>
                      <a:noFill/>
                    </a:lnR>
                    <a:lnT>
                      <a:noFill/>
                    </a:lnT>
                    <a:lnB>
                      <a:noFill/>
                    </a:lnB>
                    <a:noFill/>
                  </a:tcPr>
                </a:tc>
                <a:tc>
                  <a:txBody>
                    <a:bodyPr/>
                    <a:p>
                      <a:r>
                        <a:rPr sz="1400"/>
                        <a:t>map(), filter(), sorted(), GUI callbacks</a:t>
                      </a:r>
                      <a:endParaRPr sz="1400"/>
                    </a:p>
                  </a:txBody>
                  <a:tcPr marL="0" marR="0" marT="0" marB="0" anchor="ctr" anchorCtr="0">
                    <a:lnL>
                      <a:noFill/>
                    </a:lnL>
                    <a:lnR>
                      <a:noFill/>
                    </a:lnR>
                    <a:lnT>
                      <a:noFill/>
                    </a:lnT>
                    <a:lnB>
                      <a:noFill/>
                    </a:lnB>
                    <a:noFill/>
                  </a:tcPr>
                </a:tc>
                <a:tc>
                  <a:txBody>
                    <a:bodyPr/>
                    <a:p>
                      <a:r>
                        <a:rPr sz="1400"/>
                        <a:t>General function definition</a:t>
                      </a:r>
                      <a:endParaRPr sz="14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5527675" y="0"/>
            <a:ext cx="6664325" cy="1891030"/>
          </a:xfrm>
          <a:prstGeom prst="rect">
            <a:avLst/>
          </a:prstGeom>
        </p:spPr>
        <p:txBody>
          <a:bodyPr wrap="square">
            <a:spAutoFit/>
          </a:bodyPr>
          <a:p>
            <a:pPr>
              <a:spcAft>
                <a:spcPct val="60000"/>
              </a:spcAft>
            </a:pPr>
            <a:r>
              <a:rPr sz="2200" b="1"/>
              <a:t>✅ Advantages of lambda in Python:</a:t>
            </a:r>
            <a:endParaRPr sz="2200" b="1"/>
          </a:p>
          <a:p>
            <a:pPr>
              <a:buAutoNum type="arabicPeriod"/>
            </a:pPr>
            <a:r>
              <a:rPr sz="1600"/>
              <a:t>Compact – Reduces code length.</a:t>
            </a:r>
            <a:endParaRPr sz="1600"/>
          </a:p>
          <a:p>
            <a:pPr>
              <a:buAutoNum type="arabicPeriod"/>
            </a:pPr>
            <a:r>
              <a:rPr sz="1600"/>
              <a:t>Faster to write for simple operations.</a:t>
            </a:r>
            <a:endParaRPr sz="1600"/>
          </a:p>
          <a:p>
            <a:pPr>
              <a:buAutoNum type="arabicPeriod"/>
            </a:pPr>
            <a:r>
              <a:rPr sz="1600"/>
              <a:t>Useful in functional programming (e.g., map, filter, reduce).</a:t>
            </a:r>
            <a:endParaRPr sz="1600"/>
          </a:p>
          <a:p>
            <a:pPr>
              <a:buAutoNum type="arabicPeriod"/>
            </a:pPr>
            <a:r>
              <a:rPr sz="1600"/>
              <a:t>Perfect for GUI or web callback functions.</a:t>
            </a:r>
            <a:endParaRPr sz="1600"/>
          </a:p>
          <a:p>
            <a:pPr>
              <a:buAutoNum type="arabicPeriod"/>
            </a:pPr>
            <a:r>
              <a:rPr sz="1600"/>
              <a:t>Improves readability when logic is very simple.</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6298565" cy="6669405"/>
          </a:xfrm>
          <a:prstGeom prst="rect">
            <a:avLst/>
          </a:prstGeom>
        </p:spPr>
        <p:txBody>
          <a:bodyPr wrap="square">
            <a:spAutoFit/>
          </a:bodyPr>
          <a:p>
            <a:r>
              <a:rPr sz="1200"/>
              <a:t>Here are the key advantages of using lambda functions in Python, especially in real-world scenarios:</a:t>
            </a:r>
            <a:endParaRPr sz="1200"/>
          </a:p>
          <a:p>
            <a:pPr>
              <a:spcAft>
                <a:spcPct val="60000"/>
              </a:spcAft>
            </a:pPr>
            <a:r>
              <a:rPr b="1"/>
              <a:t>✅ 1. Concise Syntax</a:t>
            </a:r>
            <a:endParaRPr b="1"/>
          </a:p>
          <a:p>
            <a:pPr>
              <a:buFont typeface="Arial" panose="020B0604020202020204"/>
              <a:buChar char="•"/>
            </a:pPr>
            <a:r>
              <a:rPr sz="1200"/>
              <a:t>Lambda functions allow writing small, throwaway functions in a single line.</a:t>
            </a:r>
            <a:endParaRPr sz="1200"/>
          </a:p>
          <a:p>
            <a:pPr>
              <a:buFont typeface="Arial" panose="020B0604020202020204"/>
              <a:buChar char="•"/>
            </a:pPr>
            <a:endParaRPr sz="1200"/>
          </a:p>
          <a:p>
            <a:pPr>
              <a:buFont typeface="Arial" panose="020B0604020202020204"/>
              <a:buChar char="•"/>
            </a:pPr>
            <a:r>
              <a:rPr sz="1200"/>
              <a:t>No need to define full function with def.</a:t>
            </a:r>
            <a:endParaRPr sz="1200"/>
          </a:p>
          <a:p>
            <a:r>
              <a:rPr sz="1200"/>
              <a:t>Example:</a:t>
            </a:r>
            <a:endParaRPr sz="1200"/>
          </a:p>
          <a:p>
            <a:pPr>
              <a:spcAft>
                <a:spcPct val="60000"/>
              </a:spcAft>
            </a:pPr>
            <a:r>
              <a:rPr b="1"/>
              <a:t>✅ 2. Useful for Functional Programming</a:t>
            </a:r>
            <a:endParaRPr b="1"/>
          </a:p>
          <a:p>
            <a:pPr>
              <a:buFont typeface="Arial" panose="020B0604020202020204"/>
              <a:buChar char="•"/>
            </a:pPr>
            <a:r>
              <a:rPr sz="1200"/>
              <a:t>Works seamlessly with functions like map(), filter(), reduce().</a:t>
            </a:r>
            <a:endParaRPr sz="1200"/>
          </a:p>
          <a:p>
            <a:r>
              <a:rPr sz="1200"/>
              <a:t>Example:</a:t>
            </a:r>
            <a:endParaRPr sz="1200"/>
          </a:p>
          <a:p>
            <a:pPr>
              <a:spcAft>
                <a:spcPct val="60000"/>
              </a:spcAft>
            </a:pPr>
            <a:r>
              <a:rPr b="1"/>
              <a:t>✅ 3. Inline Use – No Need to Name</a:t>
            </a:r>
            <a:endParaRPr b="1"/>
          </a:p>
          <a:p>
            <a:pPr>
              <a:buFont typeface="Arial" panose="020B0604020202020204"/>
              <a:buChar char="•"/>
            </a:pPr>
            <a:r>
              <a:rPr sz="1200"/>
              <a:t>Perfect for one-time use without polluting the namespace.</a:t>
            </a:r>
            <a:endParaRPr sz="1200"/>
          </a:p>
          <a:p>
            <a:r>
              <a:rPr sz="1200"/>
              <a:t>Example:</a:t>
            </a:r>
            <a:endParaRPr sz="1200"/>
          </a:p>
          <a:p>
            <a:pPr>
              <a:spcAft>
                <a:spcPct val="60000"/>
              </a:spcAft>
            </a:pPr>
            <a:r>
              <a:rPr b="1"/>
              <a:t>✅ 4. Improves Readability (for small logic)</a:t>
            </a:r>
            <a:endParaRPr b="1"/>
          </a:p>
          <a:p>
            <a:pPr>
              <a:buFont typeface="Arial" panose="020B0604020202020204"/>
              <a:buChar char="•"/>
            </a:pPr>
            <a:r>
              <a:rPr sz="1200"/>
              <a:t>In places like sorting or filtering, the logic is self-contained and easy to read.</a:t>
            </a:r>
            <a:endParaRPr sz="1200"/>
          </a:p>
          <a:p>
            <a:r>
              <a:rPr sz="1200"/>
              <a:t>Example:</a:t>
            </a:r>
            <a:endParaRPr sz="1200"/>
          </a:p>
          <a:p>
            <a:pPr>
              <a:spcAft>
                <a:spcPct val="60000"/>
              </a:spcAft>
            </a:pPr>
            <a:r>
              <a:rPr b="1"/>
              <a:t>✅ 5. Common in GUI/Web Development</a:t>
            </a:r>
            <a:endParaRPr b="1"/>
          </a:p>
          <a:p>
            <a:pPr>
              <a:buFont typeface="Arial" panose="020B0604020202020204"/>
              <a:buChar char="•"/>
            </a:pPr>
            <a:r>
              <a:rPr sz="1200"/>
              <a:t>Frequently used for callbacks, e.g., button actions or event handlers.</a:t>
            </a:r>
            <a:endParaRPr sz="1200"/>
          </a:p>
          <a:p>
            <a:r>
              <a:rPr sz="1200"/>
              <a:t>Example (Tkinter):</a:t>
            </a:r>
            <a:endParaRPr sz="1200"/>
          </a:p>
          <a:p>
            <a:pPr>
              <a:spcAft>
                <a:spcPct val="60000"/>
              </a:spcAft>
            </a:pPr>
            <a:r>
              <a:rPr b="1"/>
              <a:t>✅ 6. Reduces Boilerplate</a:t>
            </a:r>
            <a:endParaRPr b="1"/>
          </a:p>
          <a:p>
            <a:pPr>
              <a:buFont typeface="Arial" panose="020B0604020202020204"/>
              <a:buChar char="•"/>
            </a:pPr>
            <a:r>
              <a:rPr sz="1200"/>
              <a:t>No need to write full function definitions for simple logic—saves time and lines of code.</a:t>
            </a:r>
            <a:endParaRPr sz="1200"/>
          </a:p>
          <a:p>
            <a:pPr>
              <a:spcAft>
                <a:spcPct val="60000"/>
              </a:spcAft>
            </a:pPr>
            <a:r>
              <a:rPr b="1"/>
              <a:t>✅ 7. Dynamic Function Behavior</a:t>
            </a:r>
            <a:endParaRPr b="1"/>
          </a:p>
          <a:p>
            <a:pPr>
              <a:buFont typeface="Arial" panose="020B0604020202020204"/>
              <a:buChar char="•"/>
            </a:pPr>
            <a:r>
              <a:rPr sz="1200"/>
              <a:t>You can generate functions on-the-fly inside loops or based on input.</a:t>
            </a:r>
            <a:endParaRPr sz="1200"/>
          </a:p>
          <a:p>
            <a:r>
              <a:rPr sz="1200"/>
              <a:t>Example:</a:t>
            </a:r>
            <a:endParaRPr sz="1200"/>
          </a:p>
          <a:p>
            <a:r>
              <a:rPr sz="1200"/>
              <a:t>Would you like a comparison table between lambda and def functions too?</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213677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5760720" y="0"/>
            <a:ext cx="6355715" cy="2306955"/>
          </a:xfrm>
          <a:prstGeom prst="rect">
            <a:avLst/>
          </a:prstGeom>
        </p:spPr>
        <p:txBody>
          <a:bodyPr wrap="square">
            <a:spAutoFit/>
          </a:bodyPr>
          <a:p>
            <a:r>
              <a:rPr sz="1600"/>
              <a:t>A function that calls itself to solve smaller instances of a problem.</a:t>
            </a:r>
            <a:endParaRPr sz="1600"/>
          </a:p>
          <a:p>
            <a:r>
              <a:rPr sz="1600"/>
              <a:t>deffactorial(n):
    if n == 0:
        return1
    return n * factorial(n - 1)
</a:t>
            </a:r>
            <a:endParaRPr sz="1600"/>
          </a:p>
          <a:p>
            <a:r>
              <a:rPr sz="1600"/>
              <a:t>✅ Use Case: Divide a problem into smaller problems.</a:t>
            </a:r>
            <a:endParaRPr sz="1600"/>
          </a:p>
          <a:p>
            <a:r>
              <a:rPr sz="1600"/>
              <a:t>🌍 Real-World: Navigating a file system tree or solving mathematical problems like Fibonacci series.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8275"/>
            <a:ext cx="2054225" cy="132207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
        <p:nvSpPr>
          <p:cNvPr id="5" name="Text Box 4"/>
          <p:cNvSpPr txBox="1"/>
          <p:nvPr/>
        </p:nvSpPr>
        <p:spPr>
          <a:xfrm>
            <a:off x="405765" y="4634865"/>
            <a:ext cx="5080000" cy="1644650"/>
          </a:xfrm>
          <a:prstGeom prst="rect">
            <a:avLst/>
          </a:prstGeom>
        </p:spPr>
        <p:txBody>
          <a:bodyPr>
            <a:spAutoFit/>
          </a:bodyPr>
          <a:p>
            <a:pPr>
              <a:spcAft>
                <a:spcPct val="60000"/>
              </a:spcAft>
            </a:pPr>
            <a:r>
              <a:rPr sz="2200" b="1"/>
              <a:t>🔸 Lambda Function (Anonymous)</a:t>
            </a:r>
            <a:endParaRPr sz="2200" b="1"/>
          </a:p>
          <a:p>
            <a:r>
              <a:rPr sz="1600"/>
              <a:t>square = lambda x: x * x
print(square(4))  # 16
</a:t>
            </a:r>
            <a:endParaRPr sz="1600"/>
          </a:p>
          <a:p>
            <a:r>
              <a:rPr sz="1600"/>
              <a:t>✅ Use Case: Short one-line functions without def.</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olidFill>
                  <a:srgbClr val="FF0000"/>
                </a:solidFill>
                <a:effectLst>
                  <a:outerShdw blurRad="38100" dist="38100" dir="2700000" algn="tl">
                    <a:srgbClr val="000000">
                      <a:alpha val="43137"/>
                    </a:srgbClr>
                  </a:outerShdw>
                </a:effectLst>
                <a:sym typeface="+mn-ea"/>
              </a:rPr>
              <a:t>🧹 3. filter()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5939155" cy="713232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r>
              <a:rPr sz="1600">
                <a:sym typeface="+mn-ea"/>
              </a:rPr>
              <a:t>Syntax: reduce(function, iterable)</a:t>
            </a:r>
            <a:endParaRPr sz="1600"/>
          </a:p>
          <a:p>
            <a:pPr>
              <a:buFont typeface="Arial" panose="020B0604020202020204"/>
              <a:buChar char="•"/>
            </a:pPr>
            <a:r>
              <a:rPr sz="1600">
                <a:sym typeface="+mn-ea"/>
              </a:rPr>
              <a:t>Note: You need to import it from functools.</a:t>
            </a:r>
            <a:endParaRPr sz="1600"/>
          </a:p>
          <a:p>
            <a:pPr>
              <a:spcAft>
                <a:spcPct val="60000"/>
              </a:spcAft>
            </a:pPr>
            <a:r>
              <a:rPr sz="1600" b="1">
                <a:sym typeface="+mn-ea"/>
              </a:rPr>
              <a:t>✅ Example 1: Sum All Elements in a List</a:t>
            </a:r>
            <a:endParaRPr sz="1600" b="1"/>
          </a:p>
          <a:p>
            <a:pPr lvl="1"/>
            <a:r>
              <a:rPr lang="en-US" altLang="en-US" sz="1600">
                <a:sym typeface="+mn-ea"/>
              </a:rPr>
              <a:t>from functools import reduce</a:t>
            </a:r>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1600" b="1">
                <a:sym typeface="+mn-ea"/>
              </a:rPr>
              <a:t>✅ Example 2: Find Maximum in a List</a:t>
            </a:r>
            <a:endParaRPr sz="16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1400" b="1">
                <a:sym typeface="+mn-ea"/>
              </a:rPr>
              <a:t>✅ Example 3: Multiply All Elements in a List</a:t>
            </a:r>
            <a:endParaRPr sz="14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692785" y="1506854"/>
          <a:ext cx="10485120" cy="683260"/>
        </p:xfrm>
        <a:graphic>
          <a:graphicData uri="http://schemas.openxmlformats.org/drawingml/2006/table">
            <a:tbl>
              <a:tblPr>
                <a:tableStyleId>{284E427A-3D55-4303-BF80-6455036E1DE7}</a:tableStyleId>
              </a:tblPr>
              <a:tblGrid>
                <a:gridCol w="3495040"/>
                <a:gridCol w="3495040"/>
                <a:gridCol w="3495040"/>
              </a:tblGrid>
              <a:tr h="180340">
                <a:tc>
                  <a:txBody>
                    <a:bodyPr/>
                    <a:p>
                      <a:r>
                        <a:rPr sz="2400"/>
                        <a:t>Function</a:t>
                      </a:r>
                      <a:endParaRPr sz="2400"/>
                    </a:p>
                  </a:txBody>
                  <a:tcPr marL="0" marR="0" marT="0" marB="0" anchor="ctr" anchorCtr="0"/>
                </a:tc>
                <a:tc>
                  <a:txBody>
                    <a:bodyPr/>
                    <a:p>
                      <a:r>
                        <a:rPr sz="2400"/>
                        <a:t>Purpose</a:t>
                      </a:r>
                      <a:endParaRPr sz="2400"/>
                    </a:p>
                  </a:txBody>
                  <a:tcPr marL="0" marR="0" marT="0" marB="0" anchor="ctr" anchorCtr="0"/>
                </a:tc>
                <a:tc>
                  <a:txBody>
                    <a:bodyPr/>
                    <a:p>
                      <a:r>
                        <a:rPr sz="2400"/>
                        <a:t>Returns</a:t>
                      </a:r>
                      <a:endParaRPr sz="2400"/>
                    </a:p>
                  </a:txBody>
                  <a:tcPr marL="0" marR="0" marT="0" marB="0" anchor="ctr" anchorCtr="0"/>
                </a:tc>
              </a:tr>
              <a:tr h="0">
                <a:tc>
                  <a:txBody>
                    <a:bodyPr/>
                    <a:p>
                      <a:r>
                        <a:rPr sz="2400"/>
                        <a:t>map()</a:t>
                      </a:r>
                      <a:endParaRPr sz="2400"/>
                    </a:p>
                  </a:txBody>
                  <a:tcPr marL="0" marR="0" marT="0" marB="0" anchor="ctr" anchorCtr="0"/>
                </a:tc>
                <a:tc>
                  <a:txBody>
                    <a:bodyPr/>
                    <a:p>
                      <a:r>
                        <a:rPr sz="2400"/>
                        <a:t>Apply a function to all items</a:t>
                      </a:r>
                      <a:endParaRPr sz="2400"/>
                    </a:p>
                  </a:txBody>
                  <a:tcPr marL="0" marR="0" marT="0" marB="0" anchor="ctr" anchorCtr="0"/>
                </a:tc>
                <a:tc>
                  <a:txBody>
                    <a:bodyPr/>
                    <a:p>
                      <a:r>
                        <a:rPr sz="2400"/>
                        <a:t>New iterable with transformed items</a:t>
                      </a:r>
                      <a:endParaRPr sz="2400"/>
                    </a:p>
                  </a:txBody>
                  <a:tcPr marL="0" marR="0" marT="0" marB="0" anchor="ctr" anchorCtr="0"/>
                </a:tc>
              </a:tr>
              <a:tr h="0">
                <a:tc>
                  <a:txBody>
                    <a:bodyPr/>
                    <a:p>
                      <a:r>
                        <a:rPr sz="2400"/>
                        <a:t>reduce()</a:t>
                      </a:r>
                      <a:endParaRPr sz="2400"/>
                    </a:p>
                  </a:txBody>
                  <a:tcPr marL="0" marR="0" marT="0" marB="0" anchor="ctr" anchorCtr="0"/>
                </a:tc>
                <a:tc>
                  <a:txBody>
                    <a:bodyPr/>
                    <a:p>
                      <a:r>
                        <a:rPr sz="2400"/>
                        <a:t>Aggregate a list into a single value</a:t>
                      </a:r>
                      <a:endParaRPr sz="2400"/>
                    </a:p>
                  </a:txBody>
                  <a:tcPr marL="0" marR="0" marT="0" marB="0" anchor="ctr" anchorCtr="0"/>
                </a:tc>
                <a:tc>
                  <a:txBody>
                    <a:bodyPr/>
                    <a:p>
                      <a:r>
                        <a:rPr sz="2400"/>
                        <a:t>Single result value</a:t>
                      </a:r>
                      <a:endParaRPr sz="2400"/>
                    </a:p>
                  </a:txBody>
                  <a:tcPr marL="0" marR="0" marT="0" marB="0" anchor="ctr" anchorCtr="0"/>
                </a:tc>
              </a:tr>
              <a:tr h="0">
                <a:tc>
                  <a:txBody>
                    <a:bodyPr/>
                    <a:p>
                      <a:r>
                        <a:rPr sz="2400"/>
                        <a:t>filter()</a:t>
                      </a:r>
                      <a:endParaRPr sz="2400"/>
                    </a:p>
                  </a:txBody>
                  <a:tcPr marL="0" marR="0" marT="0" marB="0" anchor="ctr" anchorCtr="0"/>
                </a:tc>
                <a:tc>
                  <a:txBody>
                    <a:bodyPr/>
                    <a:p>
                      <a:r>
                        <a:rPr sz="2400"/>
                        <a:t>Select items meeting a condition</a:t>
                      </a:r>
                      <a:endParaRPr sz="2400"/>
                    </a:p>
                  </a:txBody>
                  <a:tcPr marL="0" marR="0" marT="0" marB="0" anchor="ctr" anchorCtr="0"/>
                </a:tc>
                <a:tc>
                  <a:txBody>
                    <a:bodyPr/>
                    <a:p>
                      <a:r>
                        <a:rPr sz="2400"/>
                        <a:t>New iterable with selected items</a:t>
                      </a:r>
                      <a:endParaRPr sz="2400"/>
                    </a:p>
                  </a:txBody>
                  <a:tcPr marL="0" marR="0" marT="0" marB="0" anchor="ctr" anchorCtr="0"/>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10453370" cy="3394710"/>
          </a:xfrm>
          <a:prstGeom prst="rect">
            <a:avLst/>
          </a:prstGeom>
        </p:spPr>
        <p:txBody>
          <a:bodyPr wrap="square">
            <a:spAutoFit/>
          </a:bodyPr>
          <a:p>
            <a:pPr marL="0" indent="0">
              <a:lnSpc>
                <a:spcPct val="100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780" y="0"/>
            <a:ext cx="5080000" cy="5864860"/>
          </a:xfrm>
          <a:prstGeom prst="rect">
            <a:avLst/>
          </a:prstGeom>
        </p:spPr>
        <p:txBody>
          <a:bodyPr>
            <a:spAutoFit/>
          </a:bodyPr>
          <a:p>
            <a:pPr>
              <a:spcAft>
                <a:spcPct val="60000"/>
              </a:spcAft>
            </a:pPr>
            <a:r>
              <a:rPr sz="2300" b="1"/>
              <a:t>📌 7. Need of Modules</a:t>
            </a:r>
            <a:endParaRPr sz="2300" b="1"/>
          </a:p>
          <a:p>
            <a:pPr>
              <a:spcAft>
                <a:spcPct val="60000"/>
              </a:spcAft>
            </a:pPr>
            <a:r>
              <a:rPr sz="2200" b="1"/>
              <a:t>🔹 Why Use Modules?</a:t>
            </a:r>
            <a:endParaRPr sz="2200" b="1"/>
          </a:p>
          <a:p>
            <a:pPr>
              <a:buFont typeface="Arial" panose="020B0604020202020204"/>
              <a:buChar char="•"/>
            </a:pPr>
            <a:r>
              <a:rPr sz="1600"/>
              <a:t>Reusability of code</a:t>
            </a:r>
            <a:endParaRPr sz="1600"/>
          </a:p>
          <a:p>
            <a:pPr>
              <a:buFont typeface="Arial" panose="020B0604020202020204"/>
              <a:buChar char="•"/>
            </a:pPr>
            <a:r>
              <a:rPr sz="1600"/>
              <a:t>Better code organization</a:t>
            </a:r>
            <a:endParaRPr sz="1600"/>
          </a:p>
          <a:p>
            <a:pPr>
              <a:buFont typeface="Arial" panose="020B0604020202020204"/>
              <a:buChar char="•"/>
            </a:pPr>
            <a:r>
              <a:rPr sz="1600"/>
              <a:t>Separation of concerns</a:t>
            </a:r>
            <a:endParaRPr sz="1600"/>
          </a:p>
          <a:p>
            <a:r>
              <a:rPr sz="1600"/>
              <a:t>🌍 Real-World: Banking system has modules for user, transaction, and loan.</a:t>
            </a:r>
            <a:endParaRPr sz="1600"/>
          </a:p>
          <a:p>
            <a:pPr>
              <a:spcAft>
                <a:spcPct val="60000"/>
              </a:spcAft>
            </a:pPr>
            <a:r>
              <a:rPr sz="2300" b="1"/>
              <a:t>📌 8. What is a Module?</a:t>
            </a:r>
            <a:endParaRPr sz="2300" b="1"/>
          </a:p>
          <a:p>
            <a:r>
              <a:rPr sz="1600"/>
              <a:t>A module is a file containing Python definitions and functions.</a:t>
            </a:r>
            <a:endParaRPr sz="1600"/>
          </a:p>
          <a:p>
            <a:pPr>
              <a:spcAft>
                <a:spcPct val="60000"/>
              </a:spcAft>
            </a:pPr>
            <a:r>
              <a:rPr sz="2200" b="1"/>
              <a:t>🔹 Example:</a:t>
            </a:r>
            <a:endParaRPr sz="2200" b="1"/>
          </a:p>
          <a:p>
            <a:r>
              <a:rPr sz="1600"/>
              <a:t>File: mymodule.py</a:t>
            </a:r>
            <a:endParaRPr sz="1600"/>
          </a:p>
          <a:p>
            <a:r>
              <a:rPr sz="1600"/>
              <a:t>defadd(x, y):
    return x + y
</a:t>
            </a:r>
            <a:endParaRPr sz="1600"/>
          </a:p>
          <a:p>
            <a:r>
              <a:rPr sz="1600"/>
              <a:t>Usage:</a:t>
            </a:r>
            <a:endParaRPr sz="1600"/>
          </a:p>
          <a:p>
            <a:r>
              <a:rPr sz="1600"/>
              <a:t>import mymodule
print(mymodule.add(2, 3))</a:t>
            </a:r>
            <a:endParaRPr sz="1600"/>
          </a:p>
        </p:txBody>
      </p:sp>
      <p:sp>
        <p:nvSpPr>
          <p:cNvPr id="3" name="Text Box 2"/>
          <p:cNvSpPr txBox="1"/>
          <p:nvPr/>
        </p:nvSpPr>
        <p:spPr>
          <a:xfrm>
            <a:off x="5598795" y="280670"/>
            <a:ext cx="6096000" cy="5125720"/>
          </a:xfrm>
          <a:prstGeom prst="rect">
            <a:avLst/>
          </a:prstGeom>
          <a:noFill/>
        </p:spPr>
        <p:txBody>
          <a:bodyPr wrap="square" rtlCol="0" anchor="t">
            <a:spAutoFit/>
          </a:bodyPr>
          <a:p>
            <a:pPr>
              <a:spcAft>
                <a:spcPct val="60000"/>
              </a:spcAft>
            </a:pPr>
            <a:r>
              <a:rPr sz="2300" b="1">
                <a:sym typeface="+mn-ea"/>
              </a:rPr>
              <a:t>📌 9. Built-in Modules</a:t>
            </a:r>
            <a:endParaRPr sz="2300" b="1"/>
          </a:p>
          <a:p>
            <a:pPr>
              <a:spcAft>
                <a:spcPct val="60000"/>
              </a:spcAft>
            </a:pPr>
            <a:r>
              <a:rPr sz="2200" b="1">
                <a:sym typeface="+mn-ea"/>
              </a:rPr>
              <a:t>Examples:</a:t>
            </a:r>
            <a:endParaRPr sz="2200" b="1"/>
          </a:p>
          <a:p>
            <a:pPr>
              <a:buFont typeface="Arial" panose="020B0604020202020204"/>
              <a:buChar char="•"/>
            </a:pPr>
            <a:r>
              <a:rPr sz="1600">
                <a:sym typeface="+mn-ea"/>
              </a:rPr>
              <a:t>math – mathematical operations</a:t>
            </a:r>
            <a:endParaRPr sz="1600"/>
          </a:p>
          <a:p>
            <a:pPr>
              <a:buFont typeface="Arial" panose="020B0604020202020204"/>
              <a:buChar char="•"/>
            </a:pPr>
            <a:r>
              <a:rPr sz="1600">
                <a:sym typeface="+mn-ea"/>
              </a:rPr>
              <a:t>random – generate random numbers</a:t>
            </a:r>
            <a:endParaRPr sz="1600"/>
          </a:p>
          <a:p>
            <a:pPr>
              <a:buFont typeface="Arial" panose="020B0604020202020204"/>
              <a:buChar char="•"/>
            </a:pPr>
            <a:r>
              <a:rPr sz="1600">
                <a:sym typeface="+mn-ea"/>
              </a:rPr>
              <a:t>datetime – handle date and time</a:t>
            </a:r>
            <a:endParaRPr sz="1600"/>
          </a:p>
          <a:p>
            <a:pPr>
              <a:buFont typeface="Arial" panose="020B0604020202020204"/>
              <a:buChar char="•"/>
            </a:pPr>
            <a:r>
              <a:rPr sz="1600">
                <a:sym typeface="+mn-ea"/>
              </a:rPr>
              <a:t>os – interact with OS</a:t>
            </a:r>
            <a:endParaRPr sz="1600">
              <a:sym typeface="+mn-ea"/>
            </a:endParaRPr>
          </a:p>
          <a:p>
            <a:pPr>
              <a:buFont typeface="Arial" panose="020B0604020202020204"/>
              <a:buChar char="•"/>
            </a:pPr>
            <a:endParaRPr sz="1600"/>
          </a:p>
          <a:p>
            <a:r>
              <a:rPr sz="1600">
                <a:sym typeface="+mn-ea"/>
              </a:rPr>
              <a:t>import math
print(math.sqrt(16))  # 4.0
</a:t>
            </a:r>
            <a:endParaRPr sz="1600"/>
          </a:p>
          <a:p>
            <a:pPr>
              <a:spcAft>
                <a:spcPct val="60000"/>
              </a:spcAft>
            </a:pPr>
            <a:r>
              <a:rPr sz="2300" b="1">
                <a:sym typeface="+mn-ea"/>
              </a:rPr>
              <a:t>📌 10. User-Defined Modules</a:t>
            </a:r>
            <a:endParaRPr sz="2300" b="1"/>
          </a:p>
          <a:p>
            <a:pPr>
              <a:spcAft>
                <a:spcPct val="60000"/>
              </a:spcAft>
            </a:pPr>
            <a:r>
              <a:rPr sz="2200" b="1">
                <a:sym typeface="+mn-ea"/>
              </a:rPr>
              <a:t>🔹 How to Create:</a:t>
            </a:r>
            <a:endParaRPr sz="2200" b="1"/>
          </a:p>
          <a:p>
            <a:pPr>
              <a:buFont typeface="Arial" panose="020B0604020202020204"/>
              <a:buChar char="•"/>
            </a:pPr>
            <a:r>
              <a:rPr sz="1600">
                <a:sym typeface="+mn-ea"/>
              </a:rPr>
              <a:t>Create a .py file with functions</a:t>
            </a:r>
            <a:endParaRPr sz="1600"/>
          </a:p>
          <a:p>
            <a:pPr>
              <a:buFont typeface="Arial" panose="020B0604020202020204"/>
              <a:buChar char="•"/>
            </a:pPr>
            <a:r>
              <a:rPr sz="1600">
                <a:sym typeface="+mn-ea"/>
              </a:rPr>
              <a:t>Import it in another file</a:t>
            </a:r>
            <a:endParaRPr sz="1600"/>
          </a:p>
          <a:p>
            <a:r>
              <a:rPr sz="1600">
                <a:sym typeface="+mn-ea"/>
              </a:rPr>
              <a:t>🌍 Real-World: Create sales.py, utils.py for your data analysis project.</a:t>
            </a:r>
            <a:endParaRPr lang="en-US" sz="160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539115" y="3932555"/>
            <a:ext cx="8792845" cy="368300"/>
          </a:xfrm>
          <a:prstGeom prst="rect">
            <a:avLst/>
          </a:prstGeom>
          <a:noFill/>
        </p:spPr>
        <p:txBody>
          <a:bodyPr wrap="square" rtlCol="0" anchor="t">
            <a:spAutoFit/>
          </a:bodyPr>
          <a:p>
            <a:r>
              <a:rPr lang="en-US" altLang="en-US"/>
              <a:t>https://www.geeksforgeeks.org/python/python-oops-concepts/ ---&gt; teach from website</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8780" y="362585"/>
            <a:ext cx="8237220" cy="5193665"/>
          </a:xfrm>
          <a:prstGeom prst="rect">
            <a:avLst/>
          </a:prstGeom>
        </p:spPr>
        <p:txBody>
          <a:bodyPr wrap="square">
            <a:spAutoFit/>
          </a:bodyPr>
          <a:p>
            <a:pPr>
              <a:spcAft>
                <a:spcPct val="60000"/>
              </a:spcAft>
            </a:pPr>
            <a:r>
              <a:rPr sz="2300" b="1"/>
              <a:t>✅ Real-World Scenario: "Build a Student Management System"</a:t>
            </a:r>
            <a:endParaRPr sz="2300" b="1"/>
          </a:p>
          <a:p>
            <a:pPr>
              <a:spcAft>
                <a:spcPct val="60000"/>
              </a:spcAft>
            </a:pPr>
            <a:r>
              <a:rPr sz="2200" b="1"/>
              <a:t>🧩 Problem Statement </a:t>
            </a:r>
            <a:r>
              <a:rPr sz="2200" b="1">
                <a:solidFill>
                  <a:srgbClr val="FF0000"/>
                </a:solidFill>
              </a:rPr>
              <a:t>(Non-OOP Way First)</a:t>
            </a:r>
            <a:endParaRPr sz="2200" b="1"/>
          </a:p>
          <a:p>
            <a:r>
              <a:rPr sz="1600"/>
              <a:t>“You are managing a coaching institute. You have to store and manage details of students: name, age, course, marks, etc. You also want to generate report cards, filter top performers, and update information.”</a:t>
            </a:r>
            <a:endParaRPr sz="1600"/>
          </a:p>
          <a:p>
            <a:endParaRPr sz="1600"/>
          </a:p>
          <a:p>
            <a:r>
              <a:rPr sz="1600"/>
              <a:t>Start with how you’d do it using:</a:t>
            </a:r>
            <a:endParaRPr sz="1600"/>
          </a:p>
          <a:p>
            <a:endParaRPr sz="1600"/>
          </a:p>
          <a:p>
            <a:pPr lvl="1">
              <a:buFont typeface="Arial" panose="020B0604020202020204"/>
              <a:buChar char="•"/>
            </a:pPr>
            <a:r>
              <a:rPr sz="1600"/>
              <a:t>Lists and dictionaries (student1 = {"name": ..., "age": ...}).</a:t>
            </a:r>
            <a:endParaRPr sz="1600"/>
          </a:p>
          <a:p>
            <a:pPr lvl="1">
              <a:buFont typeface="Arial" panose="020B0604020202020204"/>
              <a:buChar char="•"/>
            </a:pPr>
            <a:endParaRPr sz="1600"/>
          </a:p>
          <a:p>
            <a:pPr lvl="1">
              <a:buFont typeface="Arial" panose="020B0604020202020204"/>
              <a:buChar char="•"/>
            </a:pPr>
            <a:r>
              <a:rPr sz="1600"/>
              <a:t>Show how it gets messy as the number of students increases.</a:t>
            </a:r>
            <a:endParaRPr sz="1600"/>
          </a:p>
          <a:p>
            <a:pPr lvl="1"/>
            <a:r>
              <a:rPr sz="1600"/>
              <a:t>➡️ Introduce the problem of:</a:t>
            </a:r>
            <a:endParaRPr sz="1600"/>
          </a:p>
          <a:p>
            <a:pPr lvl="1"/>
            <a:endParaRPr sz="1600"/>
          </a:p>
          <a:p>
            <a:pPr lvl="1">
              <a:buFont typeface="Arial" panose="020B0604020202020204"/>
              <a:buChar char="•"/>
            </a:pPr>
            <a:r>
              <a:rPr sz="1600"/>
              <a:t>Repetition of code</a:t>
            </a:r>
            <a:endParaRPr sz="1600"/>
          </a:p>
          <a:p>
            <a:pPr lvl="1">
              <a:buFont typeface="Arial" panose="020B0604020202020204"/>
              <a:buChar char="•"/>
            </a:pPr>
            <a:endParaRPr sz="1600"/>
          </a:p>
          <a:p>
            <a:pPr lvl="1">
              <a:buFont typeface="Arial" panose="020B0604020202020204"/>
              <a:buChar char="•"/>
            </a:pPr>
            <a:r>
              <a:rPr sz="1600"/>
              <a:t>Harder maintenance</a:t>
            </a:r>
            <a:endParaRPr sz="1600"/>
          </a:p>
          <a:p>
            <a:pPr lvl="1">
              <a:buFont typeface="Arial" panose="020B0604020202020204"/>
              <a:buChar char="•"/>
            </a:pPr>
            <a:endParaRPr sz="1600"/>
          </a:p>
          <a:p>
            <a:pPr lvl="1">
              <a:buFont typeface="Arial" panose="020B0604020202020204"/>
              <a:buChar char="•"/>
            </a:pPr>
            <a:r>
              <a:rPr sz="1600"/>
              <a:t>Increased possibility of error</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565" y="0"/>
            <a:ext cx="5560695" cy="5547995"/>
          </a:xfrm>
          <a:prstGeom prst="rect">
            <a:avLst/>
          </a:prstGeom>
        </p:spPr>
        <p:txBody>
          <a:bodyPr wrap="square">
            <a:spAutoFit/>
          </a:bodyPr>
          <a:p>
            <a:pPr>
              <a:spcAft>
                <a:spcPct val="60000"/>
              </a:spcAft>
            </a:pPr>
            <a:r>
              <a:rPr sz="2300" b="1"/>
              <a:t>🧩 Real-World Problem: Student Management System</a:t>
            </a:r>
            <a:endParaRPr sz="2300" b="1"/>
          </a:p>
          <a:p>
            <a:r>
              <a:rPr sz="1600"/>
              <a:t>Let’s solve it </a:t>
            </a:r>
            <a:r>
              <a:rPr sz="1600" b="1">
                <a:solidFill>
                  <a:srgbClr val="FF0000"/>
                </a:solidFill>
              </a:rPr>
              <a:t>without OOP,</a:t>
            </a:r>
            <a:r>
              <a:rPr sz="1600"/>
              <a:t> using lists and dictionaries.</a:t>
            </a:r>
            <a:endParaRPr sz="1600"/>
          </a:p>
          <a:p>
            <a:pPr>
              <a:spcAft>
                <a:spcPct val="60000"/>
              </a:spcAft>
            </a:pPr>
            <a:r>
              <a:rPr sz="2200" b="1"/>
              <a:t>✅ Without OOP (Using Dictionaries and Lists)</a:t>
            </a:r>
            <a:endParaRPr sz="2200" b="1"/>
          </a:p>
          <a:p>
            <a:r>
              <a:rPr sz="1600"/>
              <a:t>python</a:t>
            </a:r>
            <a:endParaRPr sz="1600"/>
          </a:p>
          <a:p>
            <a:r>
              <a:rPr sz="1600"/>
              <a:t>CopyEdit</a:t>
            </a:r>
            <a:endParaRPr sz="1600"/>
          </a:p>
          <a:p>
            <a:r>
              <a:rPr sz="1600"/>
              <a:t># List of students, each student is a dictionary
students = [
    {"name": "Alice", "age": 20, "course": "Python", "marks": 85},
    {"name": "Bob", "age": 21, "course": "Data Science", "marks": 90},
    {"name": "Charlie", "age": 19, "course": "AI", "marks": 78}
]
# Display all student details
defshow_students(student_list):
    for student in student_list:
        print(f"Name: {student['name']}, Age: {student['age']}, Course: {student['course']}, Marks: {student['marks']}")</a:t>
            </a:r>
            <a:endParaRPr sz="1600"/>
          </a:p>
        </p:txBody>
      </p:sp>
      <p:sp>
        <p:nvSpPr>
          <p:cNvPr id="3" name="Text Box 2"/>
          <p:cNvSpPr txBox="1"/>
          <p:nvPr/>
        </p:nvSpPr>
        <p:spPr>
          <a:xfrm>
            <a:off x="5636260" y="0"/>
            <a:ext cx="6556375" cy="6569710"/>
          </a:xfrm>
          <a:prstGeom prst="rect">
            <a:avLst/>
          </a:prstGeom>
          <a:noFill/>
        </p:spPr>
        <p:txBody>
          <a:bodyPr wrap="square" rtlCol="0" anchor="t">
            <a:spAutoFit/>
          </a:bodyPr>
          <a:p>
            <a:r>
              <a:rPr sz="1600">
                <a:sym typeface="+mn-ea"/>
              </a:rPr>
              <a:t># Update marks
defupdate_marks(student_list, name, new_marks):
    for student in student_list:
        if student["name"] == name:
            student["marks"] = new_marks
            print(f"Marks updated for {name}")
            return
    print("Student not found.")
# Get top student
defget_top_student(student_list):
    top = max(student_list, key=lambda x: x["marks"])
    return top
# Usage
show_students(students)
update_marks(students, "Alice", 95)
print("Top Student:", get_top_student(students))
</a:t>
            </a:r>
            <a:endParaRPr sz="1600"/>
          </a:p>
          <a:p>
            <a:pPr>
              <a:spcAft>
                <a:spcPct val="60000"/>
              </a:spcAft>
            </a:pPr>
            <a:r>
              <a:rPr sz="2200" b="1">
                <a:sym typeface="+mn-ea"/>
              </a:rPr>
              <a:t>❌ Problems Without OOP:</a:t>
            </a:r>
            <a:endParaRPr sz="2200" b="1"/>
          </a:p>
          <a:p>
            <a:pPr>
              <a:buFont typeface="Arial" panose="020B0604020202020204"/>
              <a:buChar char="•"/>
            </a:pPr>
            <a:r>
              <a:rPr sz="1600">
                <a:sym typeface="+mn-ea"/>
              </a:rPr>
              <a:t>Repeated structure ({"name", "age", "marks", ...} everywhere)</a:t>
            </a:r>
            <a:endParaRPr sz="1600"/>
          </a:p>
          <a:p>
            <a:pPr>
              <a:buFont typeface="Arial" panose="020B0604020202020204"/>
              <a:buChar char="•"/>
            </a:pPr>
            <a:r>
              <a:rPr sz="1600">
                <a:sym typeface="+mn-ea"/>
              </a:rPr>
              <a:t>No encapsulation — direct access to all data</a:t>
            </a:r>
            <a:endParaRPr sz="1600"/>
          </a:p>
          <a:p>
            <a:pPr>
              <a:buFont typeface="Arial" panose="020B0604020202020204"/>
              <a:buChar char="•"/>
            </a:pPr>
            <a:r>
              <a:rPr sz="1600">
                <a:sym typeface="+mn-ea"/>
              </a:rPr>
              <a:t>Adding behavior (methods) for each student is hard</a:t>
            </a:r>
            <a:endParaRPr sz="1600"/>
          </a:p>
          <a:p>
            <a:pPr>
              <a:buFont typeface="Arial" panose="020B0604020202020204"/>
              <a:buChar char="•"/>
            </a:pPr>
            <a:r>
              <a:rPr sz="1600">
                <a:sym typeface="+mn-ea"/>
              </a:rPr>
              <a:t>Difficult to scale — imagine tracking 1,000 students with more fields and methods</a:t>
            </a:r>
            <a:endParaRPr lang="en-US" sz="16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985" y="775018"/>
            <a:ext cx="5080000" cy="1983105"/>
          </a:xfrm>
          <a:prstGeom prst="rect">
            <a:avLst/>
          </a:prstGeom>
        </p:spPr>
        <p:txBody>
          <a:bodyPr>
            <a:spAutoFit/>
          </a:bodyPr>
          <a:p>
            <a:pPr>
              <a:spcAft>
                <a:spcPct val="60000"/>
              </a:spcAft>
            </a:pPr>
            <a:r>
              <a:rPr sz="2200" b="1"/>
              <a:t>✅ Now Introduce OOP (As previously shared)</a:t>
            </a:r>
            <a:endParaRPr sz="2200" b="1"/>
          </a:p>
          <a:p>
            <a:r>
              <a:rPr sz="1600"/>
              <a:t>➡️ Cleaner design</a:t>
            </a:r>
            <a:endParaRPr sz="1600"/>
          </a:p>
          <a:p>
            <a:r>
              <a:rPr sz="1600"/>
              <a:t> ➡️ Reusable structure</a:t>
            </a:r>
            <a:endParaRPr sz="1600"/>
          </a:p>
          <a:p>
            <a:r>
              <a:rPr sz="1600"/>
              <a:t> ➡️ Data + Behavior in one place (encapsulation)</a:t>
            </a:r>
            <a:endParaRPr sz="1600"/>
          </a:p>
          <a:p>
            <a:r>
              <a:rPr sz="1600"/>
              <a:t> ➡️ Easy to extend (inheritance, polymorphism)</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279140"/>
                <a:gridCol w="3760470"/>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2070735"/>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b="1"/>
              <a:t>Class</a:t>
            </a:r>
            <a:r>
              <a:t>: A blueprint to create objects.</a:t>
            </a:r>
          </a:p>
          <a:p>
            <a:pPr>
              <a:buFont typeface="Arial" panose="020B0604020202020204"/>
              <a:buChar char="•"/>
            </a:pPr>
          </a:p>
          <a:p>
            <a:pPr>
              <a:buFont typeface="Arial" panose="020B0604020202020204"/>
              <a:buChar char="•"/>
            </a:pPr>
            <a:r>
              <a:rPr b="1"/>
              <a:t>Attributes</a:t>
            </a:r>
            <a:r>
              <a:t>: Variables inside a class (data).</a:t>
            </a:r>
          </a:p>
          <a:p>
            <a:pPr indent="0">
              <a:buFont typeface="Arial" panose="020B0604020202020204"/>
              <a:buNone/>
            </a:pPr>
          </a:p>
          <a:p>
            <a:pPr>
              <a:buFont typeface="Arial" panose="020B0604020202020204"/>
              <a:buChar char="•"/>
            </a:pPr>
            <a:r>
              <a:rPr b="1"/>
              <a:t>Methods</a:t>
            </a:r>
            <a:r>
              <a:t>: Functions inside a class (behavior).</a:t>
            </a:r>
          </a:p>
        </p:txBody>
      </p:sp>
      <p:sp>
        <p:nvSpPr>
          <p:cNvPr id="3" name="Text Box 2"/>
          <p:cNvSpPr txBox="1"/>
          <p:nvPr/>
        </p:nvSpPr>
        <p:spPr>
          <a:xfrm>
            <a:off x="231775" y="2509520"/>
            <a:ext cx="4998085"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545147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b="1" i="1">
                <a:solidFill>
                  <a:srgbClr val="FF0000"/>
                </a:solidFill>
                <a:latin typeface="-apple-system"/>
                <a:ea typeface="-apple-system"/>
              </a:rPr>
              <a:t>Class:</a:t>
            </a:r>
            <a:endParaRPr b="1" i="1">
              <a:solidFill>
                <a:srgbClr val="FF0000"/>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Class is a template or blueprint for how to build an object. A class in python logically grouping of data and functions. An instance is a particular realization of a class.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 class is a prototype that defines state and behavior common to all objects of its kind python supports both class objects and instance objects.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b="1" i="1">
                <a:solidFill>
                  <a:srgbClr val="FF0000"/>
                </a:solidFill>
                <a:latin typeface="Arial" panose="020B0604020202020204" pitchFamily="34" charset="0"/>
                <a:ea typeface="-apple-system"/>
                <a:cs typeface="Arial" panose="020B0604020202020204" pitchFamily="34" charset="0"/>
              </a:rPr>
              <a:t>Objects:</a:t>
            </a:r>
            <a:endParaRPr b="1" i="1">
              <a:solidFill>
                <a:srgbClr val="FF0000"/>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482600" y="215519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570230"/>
            <a:ext cx="9386570" cy="3797300"/>
          </a:xfrm>
          <a:prstGeom prst="rect">
            <a:avLst/>
          </a:prstGeom>
        </p:spPr>
        <p:txBody>
          <a:bodyPr wrap="square">
            <a:sp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Benefits of OOP in Python:</a:t>
            </a:r>
            <a:endParaRPr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Modularity: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Classes help break down complex programs into smaller, manageable components.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Reusability: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Inheritance and polymorphism allow for code to be reused across different parts of a program or in different projects.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Maintainability: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Well-structured OOP code is easier to understand, debug, and update.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Flexibility: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Polymorphism and dynamic binding offer extensibility and the ability to modify behavior without altering existing code.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Real-world Modeling: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545D7E"/>
                </a:solidFill>
                <a:latin typeface="Arial" panose="020B0604020202020204" pitchFamily="34" charset="0"/>
                <a:ea typeface="Google Sans"/>
                <a:cs typeface="Arial" panose="020B0604020202020204" pitchFamily="34" charset="0"/>
              </a:rPr>
              <a:t>OOP facilitates a more intuitive representation of real-world entities and their relationships in code. </a:t>
            </a:r>
            <a:endParaRPr sz="16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52"/>
  <p:tag name="TABLE_ENDDRAG_RECT" val="166*86*407*52"/>
</p:tagLst>
</file>

<file path=ppt/tags/tag11.xml><?xml version="1.0" encoding="utf-8"?>
<p:tagLst xmlns:p="http://schemas.openxmlformats.org/presentationml/2006/main">
  <p:tag name="TABLE_ENDDRAG_ORIGIN_RECT" val="664*144"/>
  <p:tag name="TABLE_ENDDRAG_RECT" val="60*321*664*144"/>
</p:tagLst>
</file>

<file path=ppt/tags/tag12.xml><?xml version="1.0" encoding="utf-8"?>
<p:tagLst xmlns:p="http://schemas.openxmlformats.org/presentationml/2006/main">
  <p:tag name="TABLE_ENDDRAG_ORIGIN_RECT" val="407*145"/>
  <p:tag name="TABLE_ENDDRAG_RECT" val="189*292*407*145"/>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907*267"/>
  <p:tag name="TABLE_ENDDRAG_RECT" val="31*35*907*267"/>
</p:tagLst>
</file>

<file path=ppt/tags/tag6.xml><?xml version="1.0" encoding="utf-8"?>
<p:tagLst xmlns:p="http://schemas.openxmlformats.org/presentationml/2006/main">
  <p:tag name="TABLE_ENDDRAG_ORIGIN_RECT" val="306*92"/>
  <p:tag name="TABLE_ENDDRAG_RECT" val="113*18*306*92"/>
</p:tagLst>
</file>

<file path=ppt/tags/tag7.xml><?xml version="1.0" encoding="utf-8"?>
<p:tagLst xmlns:p="http://schemas.openxmlformats.org/presentationml/2006/main">
  <p:tag name="TABLE_ENDDRAG_ORIGIN_RECT" val="451*66"/>
  <p:tag name="TABLE_ENDDRAG_RECT" val="216*14*451*66"/>
</p:tagLst>
</file>

<file path=ppt/tags/tag8.xml><?xml version="1.0" encoding="utf-8"?>
<p:tagLst xmlns:p="http://schemas.openxmlformats.org/presentationml/2006/main">
  <p:tag name="TABLE_ENDDRAG_ORIGIN_RECT" val="346*132"/>
  <p:tag name="TABLE_ENDDRAG_RECT" val="301*110*346*132"/>
</p:tagLst>
</file>

<file path=ppt/tags/tag9.xml><?xml version="1.0" encoding="utf-8"?>
<p:tagLst xmlns:p="http://schemas.openxmlformats.org/presentationml/2006/main">
  <p:tag name="TABLE_ENDDRAG_ORIGIN_RECT" val="831*303"/>
  <p:tag name="TABLE_ENDDRAG_RECT" val="79*70*831*303"/>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3.xml><?xml version="1.0" encoding="utf-8"?>
<ds:datastoreItem xmlns:ds="http://schemas.openxmlformats.org/officeDocument/2006/customXml" ds:itemID="{19DAD249-BF80-48EF-9AFB-36A11BCDC2CE}">
  <ds:schemaRefs/>
</ds:datastoreItem>
</file>

<file path=customXml/itemProps14.xml><?xml version="1.0" encoding="utf-8"?>
<ds:datastoreItem xmlns:ds="http://schemas.openxmlformats.org/officeDocument/2006/customXml" ds:itemID="{6F4F4D41-822D-40F2-A7AC-E4E6CB36CA7A}">
  <ds:schemaRefs/>
</ds:datastoreItem>
</file>

<file path=customXml/itemProps15.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102668</Words>
  <Application>WPS Presentation</Application>
  <PresentationFormat>Widescreen</PresentationFormat>
  <Paragraphs>3155</Paragraphs>
  <Slides>139</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139</vt:i4>
      </vt:variant>
    </vt:vector>
  </HeadingPairs>
  <TitlesOfParts>
    <vt:vector size="170"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413</cp:revision>
  <dcterms:created xsi:type="dcterms:W3CDTF">2024-10-18T11:41:00Z</dcterms:created>
  <dcterms:modified xsi:type="dcterms:W3CDTF">2025-07-20T09:39:38Z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1033-12.2.0.21931</vt:lpwstr>
  </property>
</Properties>
</file>